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1386800" cy="30279975"/>
  <p:notesSz cx="6797675" cy="9926638"/>
  <p:defaultTextStyle>
    <a:defPPr>
      <a:defRPr lang="de-DE"/>
    </a:defPPr>
    <a:lvl1pPr marL="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7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C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9" autoAdjust="0"/>
    <p:restoredTop sz="94660"/>
  </p:normalViewPr>
  <p:slideViewPr>
    <p:cSldViewPr>
      <p:cViewPr varScale="1">
        <p:scale>
          <a:sx n="22" d="100"/>
          <a:sy n="22" d="100"/>
        </p:scale>
        <p:origin x="1896" y="120"/>
      </p:cViewPr>
      <p:guideLst>
        <p:guide orient="horz" pos="9537"/>
        <p:guide pos="67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F98C0-E045-4BBD-905C-69FB90526ED5}" type="datetimeFigureOut">
              <a:rPr lang="de-DE" smtClean="0"/>
              <a:pPr/>
              <a:t>28.01.2019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A0A02-A319-4090-8EF5-2EE44348CA8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E64C3-3FEC-4EAB-B84F-67860B88DC3B}" type="datetimeFigureOut">
              <a:rPr lang="de-DE" smtClean="0"/>
              <a:pPr/>
              <a:t>28.01.2019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084388" y="744538"/>
            <a:ext cx="26289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91BDD-05EE-4281-BCF2-DADAA55DB1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sitionsrahmen 9"/>
          <p:cNvSpPr/>
          <p:nvPr userDrawn="1"/>
        </p:nvSpPr>
        <p:spPr>
          <a:xfrm>
            <a:off x="0" y="0"/>
            <a:ext cx="21386800" cy="30279975"/>
          </a:xfrm>
          <a:prstGeom prst="frame">
            <a:avLst>
              <a:gd name="adj1" fmla="val 1360"/>
            </a:avLst>
          </a:prstGeom>
          <a:solidFill>
            <a:srgbClr val="AFCA06"/>
          </a:solidFill>
          <a:ln>
            <a:solidFill>
              <a:srgbClr val="AFC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32" tIns="147616" rIns="295232" bIns="147616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21386800" cy="2702150"/>
          </a:xfrm>
          <a:solidFill>
            <a:srgbClr val="AFCA06"/>
          </a:solidFill>
        </p:spPr>
        <p:txBody>
          <a:bodyPr vert="horz" lIns="295232" tIns="147616" rIns="295232" bIns="147616" rtlCol="0" anchor="ctr">
            <a:normAutofit/>
          </a:bodyPr>
          <a:lstStyle>
            <a:lvl1pPr algn="ctr" defTabSz="2952323" rtl="0" eaLnBrk="1" latinLnBrk="0" hangingPunct="1">
              <a:spcBef>
                <a:spcPct val="0"/>
              </a:spcBef>
              <a:buNone/>
              <a:defRPr lang="de-DE" sz="11000" b="1" kern="1200" smtClean="0">
                <a:solidFill>
                  <a:srgbClr val="144EAC"/>
                </a:solidFill>
                <a:latin typeface="DGUV Meta-Bold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69340" y="4330190"/>
            <a:ext cx="19248120" cy="19983383"/>
          </a:xfr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 noChangeAspect="1"/>
          </p:cNvSpPr>
          <p:nvPr>
            <p:ph type="dt" sz="half" idx="10"/>
          </p:nvPr>
        </p:nvSpPr>
        <p:spPr>
          <a:xfrm>
            <a:off x="2694400" y="27021500"/>
            <a:ext cx="2526000" cy="12716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E15191A-0F93-4A80-8AC1-64612574ACEC}" type="datetime1">
              <a:rPr lang="de-DE" smtClean="0"/>
              <a:pPr/>
              <a:t>28.01.2019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89400" y="29405750"/>
            <a:ext cx="1094600" cy="953700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9479CEF9-1469-4555-85CC-517E4E8873EB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2" name="Grafik 11" descr="uk-logo-2018xx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84200" y="26226748"/>
            <a:ext cx="21555200" cy="42262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7"/>
            <a:ext cx="21386800" cy="2422570"/>
          </a:xfrm>
          <a:solidFill>
            <a:srgbClr val="AFCA06"/>
          </a:solidFill>
        </p:spPr>
        <p:txBody>
          <a:bodyPr vert="horz" lIns="295232" tIns="147616" rIns="295232" bIns="147616" rtlCol="0" anchor="ctr">
            <a:normAutofit/>
          </a:bodyPr>
          <a:lstStyle>
            <a:lvl1pPr algn="ctr" defTabSz="2952323" rtl="0" eaLnBrk="1" latinLnBrk="0" hangingPunct="1">
              <a:spcBef>
                <a:spcPct val="0"/>
              </a:spcBef>
              <a:buNone/>
              <a:defRPr lang="de-DE" sz="11000" b="1" kern="1200">
                <a:solidFill>
                  <a:srgbClr val="004994"/>
                </a:solidFill>
                <a:latin typeface="DGUV Meta-Bold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89411" y="10093294"/>
            <a:ext cx="18178780" cy="662374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pic>
        <p:nvPicPr>
          <p:cNvPr id="4" name="Grafik 3" descr="Logo_kommmitmensc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03693" y="27125895"/>
            <a:ext cx="3174627" cy="2054730"/>
          </a:xfrm>
          <a:prstGeom prst="rect">
            <a:avLst/>
          </a:prstGeom>
        </p:spPr>
      </p:pic>
      <p:pic>
        <p:nvPicPr>
          <p:cNvPr id="5" name="Grafik 4" descr="Logo UK RLP 4c 1z_Claim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371795" y="27125899"/>
            <a:ext cx="4428265" cy="2207925"/>
          </a:xfrm>
          <a:prstGeom prst="rect">
            <a:avLst/>
          </a:prstGeom>
        </p:spPr>
      </p:pic>
      <p:sp>
        <p:nvSpPr>
          <p:cNvPr id="6" name="Positionsrahmen 5"/>
          <p:cNvSpPr/>
          <p:nvPr userDrawn="1"/>
        </p:nvSpPr>
        <p:spPr>
          <a:xfrm>
            <a:off x="0" y="0"/>
            <a:ext cx="21386800" cy="30279975"/>
          </a:xfrm>
          <a:prstGeom prst="frame">
            <a:avLst>
              <a:gd name="adj1" fmla="val 1360"/>
            </a:avLst>
          </a:prstGeom>
          <a:solidFill>
            <a:srgbClr val="AFCA06"/>
          </a:solidFill>
          <a:ln>
            <a:solidFill>
              <a:srgbClr val="AFC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32" tIns="147616" rIns="295232" bIns="147616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307157" y="27539470"/>
            <a:ext cx="6772487" cy="161212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 noChangeAspect="1"/>
          </p:cNvSpPr>
          <p:nvPr>
            <p:ph type="dt" sz="half" idx="10"/>
          </p:nvPr>
        </p:nvSpPr>
        <p:spPr>
          <a:xfrm>
            <a:off x="2694400" y="27021500"/>
            <a:ext cx="2526281" cy="1271600"/>
          </a:xfrm>
        </p:spPr>
        <p:txBody>
          <a:bodyPr vert="horz" lIns="295232" tIns="147616" rIns="295232" bIns="147616" rtlCol="0" anchor="ctr"/>
          <a:lstStyle>
            <a:lvl1pPr marL="0" algn="r" defTabSz="2952323" rtl="0" eaLnBrk="1" latinLnBrk="0" hangingPunct="1">
              <a:defRPr lang="de-DE" sz="39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429439CF-8CB7-428A-B86E-0BD590364609}" type="datetime1">
              <a:rPr lang="de-DE" smtClean="0"/>
              <a:pPr/>
              <a:t>28.01.2019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89400" y="29405750"/>
            <a:ext cx="1094600" cy="953700"/>
          </a:xfrm>
        </p:spPr>
        <p:txBody>
          <a:bodyPr vert="horz" lIns="295232" tIns="147616" rIns="295232" bIns="147616" rtlCol="0" anchor="ctr"/>
          <a:lstStyle>
            <a:lvl1pPr marL="0" algn="r" defTabSz="2952323" rtl="0" eaLnBrk="1" latinLnBrk="0" hangingPunct="1">
              <a:defRPr lang="de-DE" sz="3900" kern="1200" smtClean="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79CEF9-1469-4555-85CC-517E4E8873E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Positionsrahmen 7"/>
          <p:cNvSpPr/>
          <p:nvPr userDrawn="1"/>
        </p:nvSpPr>
        <p:spPr>
          <a:xfrm>
            <a:off x="0" y="0"/>
            <a:ext cx="21386800" cy="30279975"/>
          </a:xfrm>
          <a:prstGeom prst="frame">
            <a:avLst>
              <a:gd name="adj1" fmla="val 1360"/>
            </a:avLst>
          </a:prstGeom>
          <a:solidFill>
            <a:srgbClr val="AFCA06"/>
          </a:solidFill>
          <a:ln>
            <a:solidFill>
              <a:srgbClr val="AFC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32" tIns="147616" rIns="295232" bIns="147616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9" name="Grafik 8" descr="uk-logo-2018xx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84200" y="26226748"/>
            <a:ext cx="21555200" cy="422625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21386800" cy="2740510"/>
          </a:xfrm>
          <a:solidFill>
            <a:srgbClr val="AFCA06"/>
          </a:solidFill>
        </p:spPr>
        <p:txBody>
          <a:bodyPr vert="horz" lIns="295232" tIns="147616" rIns="295232" bIns="147616" rtlCol="0" anchor="ctr">
            <a:normAutofit/>
          </a:bodyPr>
          <a:lstStyle>
            <a:lvl1pPr algn="ctr" defTabSz="2952323" rtl="0" eaLnBrk="1" latinLnBrk="0" hangingPunct="1">
              <a:spcBef>
                <a:spcPct val="0"/>
              </a:spcBef>
              <a:buNone/>
              <a:defRPr lang="de-DE" sz="11000" b="1" kern="1200" dirty="0" smtClean="0">
                <a:solidFill>
                  <a:srgbClr val="004994"/>
                </a:solidFill>
                <a:latin typeface="DGUV Meta-Bold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21386800" cy="2702150"/>
          </a:xfrm>
        </p:spPr>
        <p:txBody>
          <a:bodyPr/>
          <a:lstStyle>
            <a:lvl1pPr>
              <a:defRPr b="0">
                <a:solidFill>
                  <a:srgbClr val="004994"/>
                </a:solidFill>
                <a:latin typeface="DGUV Meta-Bold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100877" y="29534913"/>
            <a:ext cx="2213637" cy="865973"/>
          </a:xfrm>
        </p:spPr>
        <p:txBody>
          <a:bodyPr/>
          <a:lstStyle/>
          <a:p>
            <a:fld id="{A8BAC9E5-36EB-4FF6-9B49-4B4C468E290D}" type="datetime1">
              <a:rPr lang="de-DE" smtClean="0"/>
              <a:pPr/>
              <a:t>28.01.2019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307156" y="29534913"/>
            <a:ext cx="6754618" cy="865973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88277" y="29405750"/>
            <a:ext cx="1094600" cy="953700"/>
          </a:xfrm>
          <a:noFill/>
        </p:spPr>
        <p:txBody>
          <a:bodyPr lIns="116233" tIns="0" rIns="116233" bIns="0"/>
          <a:lstStyle/>
          <a:p>
            <a:fld id="{9479CEF9-1469-4555-85CC-517E4E8873E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Positionsrahmen 6"/>
          <p:cNvSpPr/>
          <p:nvPr userDrawn="1"/>
        </p:nvSpPr>
        <p:spPr>
          <a:xfrm>
            <a:off x="0" y="0"/>
            <a:ext cx="21386800" cy="30279975"/>
          </a:xfrm>
          <a:prstGeom prst="frame">
            <a:avLst>
              <a:gd name="adj1" fmla="val 1360"/>
            </a:avLst>
          </a:prstGeom>
          <a:solidFill>
            <a:srgbClr val="AFCA06"/>
          </a:solidFill>
          <a:ln>
            <a:solidFill>
              <a:srgbClr val="AFC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32" tIns="147616" rIns="295232" bIns="147616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125070" y="29567985"/>
            <a:ext cx="2189443" cy="832898"/>
          </a:xfrm>
        </p:spPr>
        <p:txBody>
          <a:bodyPr/>
          <a:lstStyle/>
          <a:p>
            <a:fld id="{F2595F8D-7840-4A7A-8BB6-17AD5713DBDD}" type="datetime1">
              <a:rPr lang="de-DE" smtClean="0"/>
              <a:pPr/>
              <a:t>28.01.2019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307156" y="29534913"/>
            <a:ext cx="6754618" cy="865973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89400" y="29405750"/>
            <a:ext cx="1094600" cy="953700"/>
          </a:xfrm>
        </p:spPr>
        <p:txBody>
          <a:bodyPr lIns="116233" tIns="116233" rIns="116233" bIns="116233"/>
          <a:lstStyle/>
          <a:p>
            <a:fld id="{9479CEF9-1469-4555-85CC-517E4E8873E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Positionsrahmen 5"/>
          <p:cNvSpPr/>
          <p:nvPr userDrawn="1"/>
        </p:nvSpPr>
        <p:spPr>
          <a:xfrm>
            <a:off x="0" y="0"/>
            <a:ext cx="21386800" cy="30279975"/>
          </a:xfrm>
          <a:prstGeom prst="frame">
            <a:avLst>
              <a:gd name="adj1" fmla="val 1360"/>
            </a:avLst>
          </a:prstGeom>
          <a:solidFill>
            <a:srgbClr val="AFCA06"/>
          </a:solidFill>
          <a:ln>
            <a:solidFill>
              <a:srgbClr val="AFC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32" tIns="147616" rIns="295232" bIns="147616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3788233" y="28667853"/>
            <a:ext cx="2382055" cy="1612127"/>
          </a:xfrm>
        </p:spPr>
        <p:txBody>
          <a:bodyPr/>
          <a:lstStyle/>
          <a:p>
            <a:fld id="{41A5C201-359F-466B-8CD2-52AF47A18A75}" type="datetime1">
              <a:rPr lang="de-DE" smtClean="0"/>
              <a:pPr/>
              <a:t>28.01.2019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307157" y="28667853"/>
            <a:ext cx="6772487" cy="161212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89400" y="29405750"/>
            <a:ext cx="1092430" cy="953700"/>
          </a:xfrm>
        </p:spPr>
        <p:txBody>
          <a:bodyPr/>
          <a:lstStyle/>
          <a:p>
            <a:fld id="{9479CEF9-1469-4555-85CC-517E4E8873E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Logo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0" y="0"/>
            <a:ext cx="21386800" cy="2574990"/>
          </a:xfrm>
          <a:prstGeom prst="rect">
            <a:avLst/>
          </a:prstGeom>
          <a:solidFill>
            <a:srgbClr val="AFCA06"/>
          </a:solidFill>
        </p:spPr>
        <p:txBody>
          <a:bodyPr/>
          <a:lstStyle>
            <a:lvl1pPr algn="ctr" defTabSz="2952323" rtl="0" eaLnBrk="1" latinLnBrk="0" hangingPunct="1">
              <a:spcBef>
                <a:spcPct val="0"/>
              </a:spcBef>
              <a:buNone/>
              <a:defRPr lang="de-DE" sz="11000" b="1" kern="1200" smtClean="0">
                <a:solidFill>
                  <a:srgbClr val="004994"/>
                </a:solidFill>
                <a:latin typeface="Arial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5" name="Datumsplatzhalt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F207-76BA-4884-B87C-BAD550689811}" type="datetime1">
              <a:rPr lang="de-DE" smtClean="0"/>
              <a:pPr/>
              <a:t>28.01.2019</a:t>
            </a:fld>
            <a:endParaRPr lang="de-DE" dirty="0"/>
          </a:p>
        </p:txBody>
      </p:sp>
      <p:sp>
        <p:nvSpPr>
          <p:cNvPr id="36" name="Foliennummernplatzhalter 3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B22504-F853-4623-BF98-7F457B4DD4F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7" name="Fußzeilenplatzhalter 3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Grafik 8" descr="uk-logo-2018xx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84200" y="26226748"/>
            <a:ext cx="21555200" cy="4226252"/>
          </a:xfrm>
          <a:prstGeom prst="rect">
            <a:avLst/>
          </a:prstGeom>
        </p:spPr>
      </p:pic>
      <p:pic>
        <p:nvPicPr>
          <p:cNvPr id="8" name="Grafik 7" descr="Logo_kommmitmensch_claim_norma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5353" y="25800189"/>
            <a:ext cx="3508798" cy="227196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Logo unten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69340" y="4303748"/>
            <a:ext cx="19248120" cy="199833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0" y="-106"/>
            <a:ext cx="21386800" cy="2572314"/>
          </a:xfrm>
          <a:prstGeom prst="rect">
            <a:avLst/>
          </a:prstGeom>
          <a:solidFill>
            <a:srgbClr val="AFCA06"/>
          </a:solidFill>
        </p:spPr>
        <p:txBody>
          <a:bodyPr/>
          <a:lstStyle>
            <a:lvl1pPr>
              <a:defRPr lang="de-DE" sz="11000" b="1" dirty="0" smtClean="0">
                <a:solidFill>
                  <a:srgbClr val="004994"/>
                </a:solidFill>
                <a:latin typeface="DGUV Meta-Bold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B9B6-2AD3-4EAF-B454-69CA2C8E6BDD}" type="datetime1">
              <a:rPr lang="de-DE" smtClean="0"/>
              <a:pPr/>
              <a:t>28.01.2019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B22504-F853-4623-BF98-7F457B4DD4F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" name="Grafik 9" descr="uk-logo-2018xx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84200" y="26226748"/>
            <a:ext cx="21555200" cy="422625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04010" y="4415758"/>
            <a:ext cx="18178780" cy="6490568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08020" y="12167990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1962" y="21195984"/>
            <a:ext cx="12832080" cy="2502307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191962" y="2705571"/>
            <a:ext cx="12832080" cy="18167985"/>
          </a:xfrm>
        </p:spPr>
        <p:txBody>
          <a:bodyPr/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21386800" cy="5046663"/>
          </a:xfrm>
          <a:prstGeom prst="rect">
            <a:avLst/>
          </a:prstGeom>
          <a:solidFill>
            <a:srgbClr val="AFCA06"/>
          </a:solidFill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9340" y="7065332"/>
            <a:ext cx="19248120" cy="19983383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69340" y="28065055"/>
            <a:ext cx="4990253" cy="1612127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FD188-8236-4433-91AD-D5652D38E299}" type="datetime1">
              <a:rPr lang="de-DE" smtClean="0"/>
              <a:pPr/>
              <a:t>28.01.2019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307157" y="28065055"/>
            <a:ext cx="6772487" cy="1612127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5327207" y="28065055"/>
            <a:ext cx="4990253" cy="1612127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9CEF9-1469-4555-85CC-517E4E8873E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693" r:id="rId9"/>
    <p:sldLayoutId id="2147483705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2952323" rtl="0" eaLnBrk="1" latinLnBrk="0" hangingPunct="1">
        <a:spcBef>
          <a:spcPct val="0"/>
        </a:spcBef>
        <a:buNone/>
        <a:defRPr lang="de-DE" sz="11000" b="1" kern="1200" smtClean="0">
          <a:solidFill>
            <a:srgbClr val="004994"/>
          </a:solidFill>
          <a:latin typeface="Arial" charset="0"/>
          <a:ea typeface="+mj-ea"/>
          <a:cs typeface="Arial" pitchFamily="34" charset="0"/>
        </a:defRPr>
      </a:lvl1pPr>
    </p:titleStyle>
    <p:bodyStyle>
      <a:lvl1pPr marL="1107121" indent="-1107121" algn="l" defTabSz="2952323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398763" indent="-922601" algn="l" defTabSz="2952323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9040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166566" indent="-738081" algn="l" defTabSz="2952323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642727" indent="-738081" algn="l" defTabSz="2952323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sitionsrahmen 1"/>
          <p:cNvSpPr/>
          <p:nvPr/>
        </p:nvSpPr>
        <p:spPr>
          <a:xfrm>
            <a:off x="254560" y="234331"/>
            <a:ext cx="20880000" cy="29772000"/>
          </a:xfrm>
          <a:prstGeom prst="frame">
            <a:avLst>
              <a:gd name="adj1" fmla="val 1360"/>
            </a:avLst>
          </a:prstGeom>
          <a:solidFill>
            <a:srgbClr val="AFCA06"/>
          </a:solidFill>
          <a:ln>
            <a:solidFill>
              <a:srgbClr val="AFC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32" tIns="147616" rIns="295232" bIns="147616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00312" y="810395"/>
            <a:ext cx="19512000" cy="1296000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	6 Denk-Hüte </a:t>
            </a:r>
            <a:r>
              <a:rPr lang="de-DE" sz="3600" b="0" dirty="0" smtClean="0"/>
              <a:t>(Von Edward de </a:t>
            </a:r>
            <a:r>
              <a:rPr lang="de-DE" sz="3600" b="0" dirty="0" err="1" smtClean="0"/>
              <a:t>Bono</a:t>
            </a:r>
            <a:r>
              <a:rPr lang="de-DE" sz="3600" b="0" dirty="0" smtClean="0"/>
              <a:t>)</a:t>
            </a:r>
            <a:endParaRPr lang="de-DE" sz="3600" dirty="0"/>
          </a:p>
        </p:txBody>
      </p:sp>
      <p:pic>
        <p:nvPicPr>
          <p:cNvPr id="5" name="Bildplatzhalter 4" descr="Hut-ran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194" t="2703" r="6644" b="16205"/>
          <a:stretch>
            <a:fillRect/>
          </a:stretch>
        </p:blipFill>
        <p:spPr>
          <a:xfrm>
            <a:off x="828304" y="4338787"/>
            <a:ext cx="2520000" cy="1866658"/>
          </a:xfrm>
        </p:spPr>
      </p:pic>
      <p:pic>
        <p:nvPicPr>
          <p:cNvPr id="6" name="Bildplatzhalter 4" descr="Hut-r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26512" y="20295848"/>
            <a:ext cx="2487968" cy="1866658"/>
          </a:xfrm>
          <a:prstGeom prst="rect">
            <a:avLst/>
          </a:prstGeom>
        </p:spPr>
      </p:pic>
      <p:pic>
        <p:nvPicPr>
          <p:cNvPr id="7" name="Bildplatzhalter 4" descr="Hut-ra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304" y="20439864"/>
            <a:ext cx="2487968" cy="1866657"/>
          </a:xfrm>
          <a:prstGeom prst="rect">
            <a:avLst/>
          </a:prstGeom>
        </p:spPr>
      </p:pic>
      <p:pic>
        <p:nvPicPr>
          <p:cNvPr id="8" name="Bildplatzhalter 4" descr="Hut-ra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8304" y="12259667"/>
            <a:ext cx="2487968" cy="1866657"/>
          </a:xfrm>
          <a:prstGeom prst="rect">
            <a:avLst/>
          </a:prstGeom>
        </p:spPr>
      </p:pic>
      <p:pic>
        <p:nvPicPr>
          <p:cNvPr id="9" name="Bildplatzhalter 4" descr="Hut-ran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98521" y="4266779"/>
            <a:ext cx="2487967" cy="1866657"/>
          </a:xfrm>
          <a:prstGeom prst="rect">
            <a:avLst/>
          </a:prstGeom>
        </p:spPr>
      </p:pic>
      <p:pic>
        <p:nvPicPr>
          <p:cNvPr id="10" name="Bildplatzhalter 4" descr="Hut-ran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016550" y="12187659"/>
            <a:ext cx="2469938" cy="1866657"/>
          </a:xfrm>
          <a:prstGeom prst="rect">
            <a:avLst/>
          </a:prstGeom>
        </p:spPr>
      </p:pic>
      <p:sp>
        <p:nvSpPr>
          <p:cNvPr id="11" name="Abgerundetes Rechteck 10"/>
          <p:cNvSpPr/>
          <p:nvPr/>
        </p:nvSpPr>
        <p:spPr>
          <a:xfrm>
            <a:off x="7020992" y="12296091"/>
            <a:ext cx="7380000" cy="3780000"/>
          </a:xfrm>
          <a:prstGeom prst="roundRect">
            <a:avLst/>
          </a:prstGeom>
          <a:noFill/>
          <a:ln w="28575">
            <a:solidFill>
              <a:srgbClr val="AFC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Ihr Anliegen</a:t>
            </a:r>
            <a:endParaRPr lang="de-DE" sz="8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900312" y="2322563"/>
            <a:ext cx="19512000" cy="1620000"/>
          </a:xfrm>
          <a:prstGeom prst="rect">
            <a:avLst/>
          </a:prstGeom>
          <a:noFill/>
          <a:ln>
            <a:solidFill>
              <a:srgbClr val="AFCA06"/>
            </a:solidFill>
          </a:ln>
        </p:spPr>
        <p:txBody>
          <a:bodyPr wrap="square" rtlCol="0">
            <a:spAutoFit/>
          </a:bodyPr>
          <a:lstStyle/>
          <a:p>
            <a:r>
              <a:rPr lang="de-DE" sz="3200" dirty="0" smtClean="0">
                <a:latin typeface="Arial" pitchFamily="34" charset="0"/>
                <a:cs typeface="Arial" pitchFamily="34" charset="0"/>
              </a:rPr>
              <a:t>Die insgesamt 6 Hüte stehen für 6 unterschiedliche </a:t>
            </a:r>
            <a:r>
              <a:rPr lang="de-DE" sz="3200" b="1" dirty="0" smtClean="0">
                <a:latin typeface="Arial" pitchFamily="34" charset="0"/>
                <a:cs typeface="Arial" pitchFamily="34" charset="0"/>
              </a:rPr>
              <a:t>Denk-Richtungen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. Alle Beteiligten haben zur gleichen Zeit den gleichen Hut auf und denken jeweils 5 Minuten in die gleiche Richtung. </a:t>
            </a:r>
          </a:p>
          <a:p>
            <a:r>
              <a:rPr lang="de-DE" sz="3200" dirty="0" smtClean="0">
                <a:latin typeface="Arial" pitchFamily="34" charset="0"/>
                <a:cs typeface="Arial" pitchFamily="34" charset="0"/>
              </a:rPr>
              <a:t>Achtet darauf, dass alle im gleichen Denk-Hut unterwegs sind.</a:t>
            </a:r>
            <a:endParaRPr lang="de-DE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492600" y="4338787"/>
            <a:ext cx="5616624" cy="1631216"/>
          </a:xfrm>
          <a:prstGeom prst="rect">
            <a:avLst/>
          </a:prstGeom>
          <a:noFill/>
          <a:ln>
            <a:solidFill>
              <a:srgbClr val="AFCA06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Mit dem </a:t>
            </a:r>
            <a:r>
              <a:rPr lang="de-DE" sz="2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weißen</a:t>
            </a:r>
            <a:r>
              <a:rPr lang="de-DE" sz="2000" dirty="0" smtClean="0">
                <a:ln w="3175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Hut betrachte die Welt  objektiv, nüchtern und neutral und sammle ausschließlich Fakten.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Welches Zahlenmaterial/Untersuchungen/ gesicherte Erkenntnisse gibt es?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1989544" y="4338787"/>
            <a:ext cx="5904656" cy="1631216"/>
          </a:xfrm>
          <a:prstGeom prst="rect">
            <a:avLst/>
          </a:prstGeom>
          <a:noFill/>
          <a:ln>
            <a:solidFill>
              <a:srgbClr val="AFCA06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Mit dem </a:t>
            </a:r>
            <a:r>
              <a:rPr lang="de-DE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roten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Hut sammle subjektive Gefühle in Verbindung stehen mit dem Anliegen. Alle Gefühle die auftauchen sind wertvoll und nicht zu rechtfertigen.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Wie geht es mir damit? Was sagt meine Intuition?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420592" y="12331675"/>
            <a:ext cx="3240360" cy="2862322"/>
          </a:xfrm>
          <a:prstGeom prst="rect">
            <a:avLst/>
          </a:prstGeom>
          <a:noFill/>
          <a:ln>
            <a:solidFill>
              <a:srgbClr val="AFCA06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Mit dem </a:t>
            </a:r>
            <a:r>
              <a:rPr lang="de-DE" sz="2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gelben</a:t>
            </a:r>
            <a:r>
              <a:rPr lang="de-DE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Hut betrachte die ganze Sache wohlwollend optimistisch und positiv. </a:t>
            </a:r>
            <a:br>
              <a:rPr lang="de-DE" sz="2000" dirty="0" smtClean="0">
                <a:latin typeface="Arial" pitchFamily="34" charset="0"/>
                <a:cs typeface="Arial" pitchFamily="34" charset="0"/>
              </a:rPr>
            </a:br>
            <a:r>
              <a:rPr lang="de-DE" sz="2000" dirty="0" smtClean="0">
                <a:latin typeface="Arial" pitchFamily="34" charset="0"/>
                <a:cs typeface="Arial" pitchFamily="34" charset="0"/>
              </a:rPr>
              <a:t>Suche alle Vorteile und alles, was positiv ist.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Was sind die Pluspunkte? Welche Chancen eröffnen sich?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4761032" y="12403683"/>
            <a:ext cx="3205176" cy="2246769"/>
          </a:xfrm>
          <a:prstGeom prst="rect">
            <a:avLst/>
          </a:prstGeom>
          <a:noFill/>
          <a:ln>
            <a:solidFill>
              <a:srgbClr val="AFCA06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Mit dem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schwarzen</a:t>
            </a:r>
            <a:r>
              <a:rPr lang="de-DE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Hut darfst Du schwarz malen: alle Bedenken und Risiken kommen auf den Tisch.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Welche Gefahren, Risiken, Unwägbarkeiten existieren?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2061552" y="20506322"/>
            <a:ext cx="5760640" cy="2246769"/>
          </a:xfrm>
          <a:prstGeom prst="rect">
            <a:avLst/>
          </a:prstGeom>
          <a:noFill/>
          <a:ln>
            <a:solidFill>
              <a:srgbClr val="AFCA06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Mit dem </a:t>
            </a:r>
            <a:r>
              <a:rPr lang="de-DE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blauen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Hut betrachte den ganzen Prozess des Nachdenkens aus einer übergeordneten Ebene. Mache eine Art Bilanz.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Haben Sie alle Hüte gleich berücksichtigt? Gibt es offene Fragen? Was sind die Konsequenzen Ihrer Gedanken? Welche Punkte wirst Du berücksichtigen? 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564608" y="20578330"/>
            <a:ext cx="5760640" cy="2246769"/>
          </a:xfrm>
          <a:prstGeom prst="rect">
            <a:avLst/>
          </a:prstGeom>
          <a:noFill/>
          <a:ln>
            <a:solidFill>
              <a:srgbClr val="AFCA06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Mit dem </a:t>
            </a:r>
            <a:r>
              <a:rPr lang="de-DE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grünen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Hut setzte deine Fantasie ein und betrachte das Anliegen aus einer kreativen und spielerischen Perspektive.</a:t>
            </a:r>
            <a:br>
              <a:rPr lang="de-DE" sz="2000" dirty="0" smtClean="0">
                <a:latin typeface="Arial" pitchFamily="34" charset="0"/>
                <a:cs typeface="Arial" pitchFamily="34" charset="0"/>
              </a:rPr>
            </a:br>
            <a:r>
              <a:rPr lang="de-DE" sz="2000" dirty="0" smtClean="0">
                <a:latin typeface="Arial" pitchFamily="34" charset="0"/>
                <a:cs typeface="Arial" pitchFamily="34" charset="0"/>
              </a:rPr>
              <a:t>Neue Ideen sind erlaubt. Hier ist es möglich, nach Alternativen und Lösungen für die Kritikpunkte des schwarzen Hutes zu suchen.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Was können wir noch ganz anders machen?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900312" y="28536377"/>
            <a:ext cx="19512000" cy="1077218"/>
          </a:xfrm>
          <a:prstGeom prst="rect">
            <a:avLst/>
          </a:prstGeom>
          <a:noFill/>
          <a:ln>
            <a:solidFill>
              <a:srgbClr val="AFCA06"/>
            </a:solidFill>
          </a:ln>
        </p:spPr>
        <p:txBody>
          <a:bodyPr wrap="square" rtlCol="0">
            <a:spAutoFit/>
          </a:bodyPr>
          <a:lstStyle/>
          <a:p>
            <a:r>
              <a:rPr lang="de-DE" sz="3200" dirty="0" smtClean="0">
                <a:latin typeface="Arial" pitchFamily="34" charset="0"/>
                <a:cs typeface="Arial" pitchFamily="34" charset="0"/>
              </a:rPr>
              <a:t>Am Ende fasst der </a:t>
            </a:r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blaue Hut 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alles zusammen. Die Reihenfolge der Denk-Richtungen (-Hüte) ist frei wählbar. Eine Regel empfiehlt sich allerdings: Auf </a:t>
            </a:r>
            <a:r>
              <a:rPr lang="de-DE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Grün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 niemals </a:t>
            </a:r>
            <a:r>
              <a:rPr lang="de-DE" sz="3200" b="1" dirty="0" smtClean="0">
                <a:latin typeface="Arial" pitchFamily="34" charset="0"/>
                <a:cs typeface="Arial" pitchFamily="34" charset="0"/>
              </a:rPr>
              <a:t>Schwarz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! </a:t>
            </a:r>
            <a:endParaRPr lang="de-DE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238</Words>
  <Application>Microsoft Office PowerPoint</Application>
  <PresentationFormat>Benutzerdefiniert</PresentationFormat>
  <Paragraphs>17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DGUV Meta-Bold</vt:lpstr>
      <vt:lpstr>1_Larissa-Design</vt:lpstr>
      <vt:lpstr> 6 Denk-Hüte (Von Edward de Bono)</vt:lpstr>
    </vt:vector>
  </TitlesOfParts>
  <Company>Unfallkasse Rheinland-Pfalz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p99988023</dc:creator>
  <cp:lastModifiedBy>a451600</cp:lastModifiedBy>
  <cp:revision>43</cp:revision>
  <dcterms:created xsi:type="dcterms:W3CDTF">2018-01-17T07:24:59Z</dcterms:created>
  <dcterms:modified xsi:type="dcterms:W3CDTF">2019-01-28T14:21:47Z</dcterms:modified>
</cp:coreProperties>
</file>