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21386800" cy="30279975"/>
  <p:notesSz cx="9926638" cy="14355763"/>
  <p:defaultTextStyle>
    <a:defPPr>
      <a:defRPr lang="de-DE"/>
    </a:defPPr>
    <a:lvl1pPr marL="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7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94"/>
    <a:srgbClr val="AFC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99" autoAdjust="0"/>
    <p:restoredTop sz="94660"/>
  </p:normalViewPr>
  <p:slideViewPr>
    <p:cSldViewPr>
      <p:cViewPr varScale="1">
        <p:scale>
          <a:sx n="22" d="100"/>
          <a:sy n="22" d="100"/>
        </p:scale>
        <p:origin x="1896" y="120"/>
      </p:cViewPr>
      <p:guideLst>
        <p:guide orient="horz" pos="9537"/>
        <p:guide pos="6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718592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l">
              <a:defRPr sz="17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697" y="0"/>
            <a:ext cx="4302625" cy="718592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r">
              <a:defRPr sz="1700"/>
            </a:lvl1pPr>
          </a:lstStyle>
          <a:p>
            <a:fld id="{970F98C0-E045-4BBD-905C-69FB90526ED5}" type="datetimeFigureOut">
              <a:rPr lang="de-DE" smtClean="0"/>
              <a:pPr/>
              <a:t>08.04.2019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13634878"/>
            <a:ext cx="4302625" cy="718591"/>
          </a:xfrm>
          <a:prstGeom prst="rect">
            <a:avLst/>
          </a:prstGeom>
        </p:spPr>
        <p:txBody>
          <a:bodyPr vert="horz" lIns="132752" tIns="66377" rIns="132752" bIns="66377" rtlCol="0" anchor="b"/>
          <a:lstStyle>
            <a:lvl1pPr algn="l">
              <a:defRPr sz="17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697" y="13634878"/>
            <a:ext cx="4302625" cy="718591"/>
          </a:xfrm>
          <a:prstGeom prst="rect">
            <a:avLst/>
          </a:prstGeom>
        </p:spPr>
        <p:txBody>
          <a:bodyPr vert="horz" lIns="132752" tIns="66377" rIns="132752" bIns="66377" rtlCol="0" anchor="b"/>
          <a:lstStyle>
            <a:lvl1pPr algn="r">
              <a:defRPr sz="1700"/>
            </a:lvl1pPr>
          </a:lstStyle>
          <a:p>
            <a:fld id="{E75A0A02-A319-4090-8EF5-2EE44348CA8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717788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l">
              <a:defRPr sz="17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717788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r">
              <a:defRPr sz="1700"/>
            </a:lvl1pPr>
          </a:lstStyle>
          <a:p>
            <a:fld id="{69EE64C3-3FEC-4EAB-B84F-67860B88DC3B}" type="datetimeFigureOut">
              <a:rPr lang="de-DE" smtClean="0"/>
              <a:pPr/>
              <a:t>08.04.2019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62288" y="1076325"/>
            <a:ext cx="3802062" cy="538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52" tIns="66377" rIns="132752" bIns="6637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6818990"/>
            <a:ext cx="7941310" cy="6460093"/>
          </a:xfrm>
          <a:prstGeom prst="rect">
            <a:avLst/>
          </a:prstGeom>
        </p:spPr>
        <p:txBody>
          <a:bodyPr vert="horz" lIns="132752" tIns="66377" rIns="132752" bIns="66377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13635483"/>
            <a:ext cx="4301543" cy="717788"/>
          </a:xfrm>
          <a:prstGeom prst="rect">
            <a:avLst/>
          </a:prstGeom>
        </p:spPr>
        <p:txBody>
          <a:bodyPr vert="horz" lIns="132752" tIns="66377" rIns="132752" bIns="66377" rtlCol="0" anchor="b"/>
          <a:lstStyle>
            <a:lvl1pPr algn="l">
              <a:defRPr sz="17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800" y="13635483"/>
            <a:ext cx="4301543" cy="717788"/>
          </a:xfrm>
          <a:prstGeom prst="rect">
            <a:avLst/>
          </a:prstGeom>
        </p:spPr>
        <p:txBody>
          <a:bodyPr vert="horz" lIns="132752" tIns="66377" rIns="132752" bIns="66377" rtlCol="0" anchor="b"/>
          <a:lstStyle>
            <a:lvl1pPr algn="r">
              <a:defRPr sz="1700"/>
            </a:lvl1pPr>
          </a:lstStyle>
          <a:p>
            <a:fld id="{4E891BDD-05EE-4281-BCF2-DADAA55DB1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sitionsrahmen 9"/>
          <p:cNvSpPr/>
          <p:nvPr userDrawn="1"/>
        </p:nvSpPr>
        <p:spPr>
          <a:xfrm>
            <a:off x="0" y="0"/>
            <a:ext cx="21386800" cy="30279975"/>
          </a:xfrm>
          <a:prstGeom prst="frame">
            <a:avLst>
              <a:gd name="adj1" fmla="val 1360"/>
            </a:avLst>
          </a:prstGeom>
          <a:solidFill>
            <a:srgbClr val="AFCA06"/>
          </a:solidFill>
          <a:ln>
            <a:solidFill>
              <a:srgbClr val="AFC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32" tIns="147616" rIns="295232" bIns="147616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21386800" cy="2702150"/>
          </a:xfrm>
          <a:solidFill>
            <a:srgbClr val="AFCA06"/>
          </a:solidFill>
        </p:spPr>
        <p:txBody>
          <a:bodyPr vert="horz" lIns="295232" tIns="147616" rIns="295232" bIns="147616" rtlCol="0" anchor="ctr">
            <a:normAutofit/>
          </a:bodyPr>
          <a:lstStyle>
            <a:lvl1pPr algn="ctr" defTabSz="2952323" rtl="0" eaLnBrk="1" latinLnBrk="0" hangingPunct="1">
              <a:spcBef>
                <a:spcPct val="0"/>
              </a:spcBef>
              <a:buNone/>
              <a:defRPr lang="de-DE" sz="11000" b="1" kern="1200" smtClean="0">
                <a:solidFill>
                  <a:srgbClr val="144EAC"/>
                </a:solidFill>
                <a:latin typeface="DGUV Meta-Bold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9340" y="4330190"/>
            <a:ext cx="19248120" cy="19983383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 noChangeAspect="1"/>
          </p:cNvSpPr>
          <p:nvPr>
            <p:ph type="dt" sz="half" idx="10"/>
          </p:nvPr>
        </p:nvSpPr>
        <p:spPr>
          <a:xfrm>
            <a:off x="2694400" y="27021500"/>
            <a:ext cx="2526000" cy="12716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E15191A-0F93-4A80-8AC1-64612574ACEC}" type="datetime1">
              <a:rPr lang="de-DE" smtClean="0"/>
              <a:pPr/>
              <a:t>08.04.2019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89400" y="29405750"/>
            <a:ext cx="1094600" cy="953700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9479CEF9-1469-4555-85CC-517E4E8873EB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" name="Grafik 11" descr="uk-logo-2018x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84200" y="26226748"/>
            <a:ext cx="21555200" cy="4226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"/>
            <a:ext cx="21386800" cy="2422570"/>
          </a:xfrm>
          <a:solidFill>
            <a:srgbClr val="AFCA06"/>
          </a:solidFill>
        </p:spPr>
        <p:txBody>
          <a:bodyPr vert="horz" lIns="295232" tIns="147616" rIns="295232" bIns="147616" rtlCol="0" anchor="ctr">
            <a:normAutofit/>
          </a:bodyPr>
          <a:lstStyle>
            <a:lvl1pPr algn="ctr" defTabSz="2952323" rtl="0" eaLnBrk="1" latinLnBrk="0" hangingPunct="1">
              <a:spcBef>
                <a:spcPct val="0"/>
              </a:spcBef>
              <a:buNone/>
              <a:defRPr lang="de-DE" sz="11000" b="1" kern="1200">
                <a:solidFill>
                  <a:srgbClr val="004994"/>
                </a:solidFill>
                <a:latin typeface="DGUV Meta-Bold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89411" y="10093294"/>
            <a:ext cx="18178780" cy="662374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pic>
        <p:nvPicPr>
          <p:cNvPr id="4" name="Grafik 3" descr="Logo_kommmitmensc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03693" y="27125895"/>
            <a:ext cx="3174627" cy="2054730"/>
          </a:xfrm>
          <a:prstGeom prst="rect">
            <a:avLst/>
          </a:prstGeom>
        </p:spPr>
      </p:pic>
      <p:pic>
        <p:nvPicPr>
          <p:cNvPr id="5" name="Grafik 4" descr="Logo UK RLP 4c 1z_Claim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371795" y="27125899"/>
            <a:ext cx="4428265" cy="2207925"/>
          </a:xfrm>
          <a:prstGeom prst="rect">
            <a:avLst/>
          </a:prstGeom>
        </p:spPr>
      </p:pic>
      <p:sp>
        <p:nvSpPr>
          <p:cNvPr id="6" name="Positionsrahmen 5"/>
          <p:cNvSpPr/>
          <p:nvPr userDrawn="1"/>
        </p:nvSpPr>
        <p:spPr>
          <a:xfrm>
            <a:off x="0" y="0"/>
            <a:ext cx="21386800" cy="30279975"/>
          </a:xfrm>
          <a:prstGeom prst="frame">
            <a:avLst>
              <a:gd name="adj1" fmla="val 1360"/>
            </a:avLst>
          </a:prstGeom>
          <a:solidFill>
            <a:srgbClr val="AFCA06"/>
          </a:solidFill>
          <a:ln>
            <a:solidFill>
              <a:srgbClr val="AFC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32" tIns="147616" rIns="295232" bIns="147616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307157" y="27539470"/>
            <a:ext cx="6772487" cy="161212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 noChangeAspect="1"/>
          </p:cNvSpPr>
          <p:nvPr>
            <p:ph type="dt" sz="half" idx="10"/>
          </p:nvPr>
        </p:nvSpPr>
        <p:spPr>
          <a:xfrm>
            <a:off x="2694400" y="27021500"/>
            <a:ext cx="2526281" cy="1271600"/>
          </a:xfrm>
        </p:spPr>
        <p:txBody>
          <a:bodyPr vert="horz" lIns="295232" tIns="147616" rIns="295232" bIns="147616" rtlCol="0" anchor="ctr"/>
          <a:lstStyle>
            <a:lvl1pPr marL="0" algn="r" defTabSz="2952323" rtl="0" eaLnBrk="1" latinLnBrk="0" hangingPunct="1">
              <a:defRPr lang="de-DE" sz="39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429439CF-8CB7-428A-B86E-0BD590364609}" type="datetime1">
              <a:rPr lang="de-DE" smtClean="0"/>
              <a:pPr/>
              <a:t>08.04.2019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89400" y="29405750"/>
            <a:ext cx="1094600" cy="953700"/>
          </a:xfrm>
        </p:spPr>
        <p:txBody>
          <a:bodyPr vert="horz" lIns="295232" tIns="147616" rIns="295232" bIns="147616" rtlCol="0" anchor="ctr"/>
          <a:lstStyle>
            <a:lvl1pPr marL="0" algn="r" defTabSz="2952323" rtl="0" eaLnBrk="1" latinLnBrk="0" hangingPunct="1">
              <a:defRPr lang="de-DE" sz="3900" kern="1200" smtClean="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79CEF9-1469-4555-85CC-517E4E8873E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Positionsrahmen 7"/>
          <p:cNvSpPr/>
          <p:nvPr userDrawn="1"/>
        </p:nvSpPr>
        <p:spPr>
          <a:xfrm>
            <a:off x="0" y="0"/>
            <a:ext cx="21386800" cy="30279975"/>
          </a:xfrm>
          <a:prstGeom prst="frame">
            <a:avLst>
              <a:gd name="adj1" fmla="val 1360"/>
            </a:avLst>
          </a:prstGeom>
          <a:solidFill>
            <a:srgbClr val="AFCA06"/>
          </a:solidFill>
          <a:ln>
            <a:solidFill>
              <a:srgbClr val="AFC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32" tIns="147616" rIns="295232" bIns="147616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9" name="Grafik 8" descr="uk-logo-2018x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84200" y="26226748"/>
            <a:ext cx="21555200" cy="422625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21386800" cy="2740510"/>
          </a:xfrm>
          <a:solidFill>
            <a:srgbClr val="AFCA06"/>
          </a:solidFill>
        </p:spPr>
        <p:txBody>
          <a:bodyPr vert="horz" lIns="295232" tIns="147616" rIns="295232" bIns="147616" rtlCol="0" anchor="ctr">
            <a:normAutofit/>
          </a:bodyPr>
          <a:lstStyle>
            <a:lvl1pPr algn="ctr" defTabSz="2952323" rtl="0" eaLnBrk="1" latinLnBrk="0" hangingPunct="1">
              <a:spcBef>
                <a:spcPct val="0"/>
              </a:spcBef>
              <a:buNone/>
              <a:defRPr lang="de-DE" sz="11000" b="1" kern="1200" dirty="0" smtClean="0">
                <a:solidFill>
                  <a:srgbClr val="004994"/>
                </a:solidFill>
                <a:latin typeface="DGUV Meta-Bold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21386800" cy="2702150"/>
          </a:xfrm>
        </p:spPr>
        <p:txBody>
          <a:bodyPr/>
          <a:lstStyle>
            <a:lvl1pPr>
              <a:defRPr b="0">
                <a:solidFill>
                  <a:srgbClr val="004994"/>
                </a:solidFill>
                <a:latin typeface="DGUV Meta-Bold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100877" y="29534913"/>
            <a:ext cx="2213637" cy="865973"/>
          </a:xfrm>
        </p:spPr>
        <p:txBody>
          <a:bodyPr/>
          <a:lstStyle/>
          <a:p>
            <a:fld id="{A8BAC9E5-36EB-4FF6-9B49-4B4C468E290D}" type="datetime1">
              <a:rPr lang="de-DE" smtClean="0"/>
              <a:pPr/>
              <a:t>08.04.2019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307156" y="29534913"/>
            <a:ext cx="6754618" cy="86597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88277" y="29405750"/>
            <a:ext cx="1094600" cy="953700"/>
          </a:xfrm>
          <a:noFill/>
        </p:spPr>
        <p:txBody>
          <a:bodyPr lIns="116233" tIns="0" rIns="116233" bIns="0"/>
          <a:lstStyle/>
          <a:p>
            <a:fld id="{9479CEF9-1469-4555-85CC-517E4E8873E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Positionsrahmen 6"/>
          <p:cNvSpPr/>
          <p:nvPr userDrawn="1"/>
        </p:nvSpPr>
        <p:spPr>
          <a:xfrm>
            <a:off x="0" y="0"/>
            <a:ext cx="21386800" cy="30279975"/>
          </a:xfrm>
          <a:prstGeom prst="frame">
            <a:avLst>
              <a:gd name="adj1" fmla="val 1360"/>
            </a:avLst>
          </a:prstGeom>
          <a:solidFill>
            <a:srgbClr val="AFCA06"/>
          </a:solidFill>
          <a:ln>
            <a:solidFill>
              <a:srgbClr val="AFC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32" tIns="147616" rIns="295232" bIns="147616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125070" y="29567985"/>
            <a:ext cx="2189443" cy="832898"/>
          </a:xfrm>
        </p:spPr>
        <p:txBody>
          <a:bodyPr/>
          <a:lstStyle/>
          <a:p>
            <a:fld id="{F2595F8D-7840-4A7A-8BB6-17AD5713DBDD}" type="datetime1">
              <a:rPr lang="de-DE" smtClean="0"/>
              <a:pPr/>
              <a:t>08.04.2019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307156" y="29534913"/>
            <a:ext cx="6754618" cy="86597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89400" y="29405750"/>
            <a:ext cx="1094600" cy="953700"/>
          </a:xfrm>
        </p:spPr>
        <p:txBody>
          <a:bodyPr lIns="116233" tIns="116233" rIns="116233" bIns="116233"/>
          <a:lstStyle/>
          <a:p>
            <a:fld id="{9479CEF9-1469-4555-85CC-517E4E8873E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Positionsrahmen 5"/>
          <p:cNvSpPr/>
          <p:nvPr userDrawn="1"/>
        </p:nvSpPr>
        <p:spPr>
          <a:xfrm>
            <a:off x="0" y="0"/>
            <a:ext cx="21386800" cy="30279975"/>
          </a:xfrm>
          <a:prstGeom prst="frame">
            <a:avLst>
              <a:gd name="adj1" fmla="val 1360"/>
            </a:avLst>
          </a:prstGeom>
          <a:solidFill>
            <a:srgbClr val="AFCA06"/>
          </a:solidFill>
          <a:ln>
            <a:solidFill>
              <a:srgbClr val="AFC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32" tIns="147616" rIns="295232" bIns="147616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3788233" y="28667853"/>
            <a:ext cx="2382055" cy="1612127"/>
          </a:xfrm>
        </p:spPr>
        <p:txBody>
          <a:bodyPr/>
          <a:lstStyle/>
          <a:p>
            <a:fld id="{41A5C201-359F-466B-8CD2-52AF47A18A75}" type="datetime1">
              <a:rPr lang="de-DE" smtClean="0"/>
              <a:pPr/>
              <a:t>08.04.2019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307157" y="28667853"/>
            <a:ext cx="6772487" cy="161212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89400" y="29405750"/>
            <a:ext cx="1092430" cy="953700"/>
          </a:xfrm>
        </p:spPr>
        <p:txBody>
          <a:bodyPr/>
          <a:lstStyle/>
          <a:p>
            <a:fld id="{9479CEF9-1469-4555-85CC-517E4E8873E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Logo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0" y="0"/>
            <a:ext cx="21386800" cy="2574990"/>
          </a:xfrm>
          <a:prstGeom prst="rect">
            <a:avLst/>
          </a:prstGeom>
          <a:solidFill>
            <a:srgbClr val="AFCA06"/>
          </a:solidFill>
        </p:spPr>
        <p:txBody>
          <a:bodyPr/>
          <a:lstStyle>
            <a:lvl1pPr algn="ctr" defTabSz="2952323" rtl="0" eaLnBrk="1" latinLnBrk="0" hangingPunct="1">
              <a:spcBef>
                <a:spcPct val="0"/>
              </a:spcBef>
              <a:buNone/>
              <a:defRPr lang="de-DE" sz="11000" b="1" kern="1200" smtClean="0">
                <a:solidFill>
                  <a:srgbClr val="004994"/>
                </a:solidFill>
                <a:latin typeface="Arial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5" name="Datumsplatzhalt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F207-76BA-4884-B87C-BAD550689811}" type="datetime1">
              <a:rPr lang="de-DE" smtClean="0"/>
              <a:pPr/>
              <a:t>08.04.2019</a:t>
            </a:fld>
            <a:endParaRPr lang="de-DE" dirty="0"/>
          </a:p>
        </p:txBody>
      </p:sp>
      <p:sp>
        <p:nvSpPr>
          <p:cNvPr id="36" name="Foliennummernplatzhalter 3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B22504-F853-4623-BF98-7F457B4DD4F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7" name="Fußzeilenplatzhalter 3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Grafik 8" descr="uk-logo-2018x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84200" y="26226748"/>
            <a:ext cx="21555200" cy="4226252"/>
          </a:xfrm>
          <a:prstGeom prst="rect">
            <a:avLst/>
          </a:prstGeom>
        </p:spPr>
      </p:pic>
      <p:pic>
        <p:nvPicPr>
          <p:cNvPr id="8" name="Grafik 7" descr="Logo_kommmitmensch_claim_norma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5353" y="25800189"/>
            <a:ext cx="3508798" cy="227196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Logo unten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9340" y="4303748"/>
            <a:ext cx="19248120" cy="199833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0" y="-106"/>
            <a:ext cx="21386800" cy="2572314"/>
          </a:xfrm>
          <a:prstGeom prst="rect">
            <a:avLst/>
          </a:prstGeom>
          <a:solidFill>
            <a:srgbClr val="AFCA06"/>
          </a:solidFill>
        </p:spPr>
        <p:txBody>
          <a:bodyPr/>
          <a:lstStyle>
            <a:lvl1pPr>
              <a:defRPr lang="de-DE" sz="11000" b="1" dirty="0" smtClean="0">
                <a:solidFill>
                  <a:srgbClr val="004994"/>
                </a:solidFill>
                <a:latin typeface="DGUV Meta-Bold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B9B6-2AD3-4EAF-B454-69CA2C8E6BDD}" type="datetime1">
              <a:rPr lang="de-DE" smtClean="0"/>
              <a:pPr/>
              <a:t>08.04.2019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B22504-F853-4623-BF98-7F457B4DD4F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" name="Grafik 9" descr="uk-logo-2018x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84200" y="26226748"/>
            <a:ext cx="21555200" cy="422625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04010" y="4415758"/>
            <a:ext cx="18178780" cy="6490568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08020" y="12167990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1962" y="21195984"/>
            <a:ext cx="12832080" cy="2502307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191962" y="2705571"/>
            <a:ext cx="12832080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21386800" cy="5046663"/>
          </a:xfrm>
          <a:prstGeom prst="rect">
            <a:avLst/>
          </a:prstGeom>
          <a:solidFill>
            <a:srgbClr val="AFCA06"/>
          </a:solidFill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9340" y="7065332"/>
            <a:ext cx="19248120" cy="19983383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69340" y="28065055"/>
            <a:ext cx="4990253" cy="1612127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FD188-8236-4433-91AD-D5652D38E299}" type="datetime1">
              <a:rPr lang="de-DE" smtClean="0"/>
              <a:pPr/>
              <a:t>08.04.2019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307157" y="28065055"/>
            <a:ext cx="6772487" cy="1612127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5327207" y="28065055"/>
            <a:ext cx="4990253" cy="1612127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9CEF9-1469-4555-85CC-517E4E8873E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693" r:id="rId9"/>
    <p:sldLayoutId id="2147483705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2952323" rtl="0" eaLnBrk="1" latinLnBrk="0" hangingPunct="1">
        <a:spcBef>
          <a:spcPct val="0"/>
        </a:spcBef>
        <a:buNone/>
        <a:defRPr lang="de-DE" sz="11000" b="1" kern="1200" smtClean="0">
          <a:solidFill>
            <a:srgbClr val="004994"/>
          </a:solidFill>
          <a:latin typeface="Arial" charset="0"/>
          <a:ea typeface="+mj-ea"/>
          <a:cs typeface="Arial" pitchFamily="34" charset="0"/>
        </a:defRPr>
      </a:lvl1pPr>
    </p:titleStyle>
    <p:bodyStyle>
      <a:lvl1pPr marL="1107121" indent="-1107121" algn="l" defTabSz="2952323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398763" indent="-922601" algn="l" defTabSz="2952323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9040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166566" indent="-738081" algn="l" defTabSz="2952323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642727" indent="-738081" algn="l" defTabSz="2952323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sitionsrahmen 1"/>
          <p:cNvSpPr/>
          <p:nvPr/>
        </p:nvSpPr>
        <p:spPr>
          <a:xfrm>
            <a:off x="254560" y="234331"/>
            <a:ext cx="20880000" cy="24977484"/>
          </a:xfrm>
          <a:prstGeom prst="frame">
            <a:avLst>
              <a:gd name="adj1" fmla="val 1360"/>
            </a:avLst>
          </a:prstGeom>
          <a:solidFill>
            <a:srgbClr val="AFCA06"/>
          </a:solidFill>
          <a:ln>
            <a:solidFill>
              <a:srgbClr val="AFC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32" tIns="147616" rIns="295232" bIns="147616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00312" y="810395"/>
            <a:ext cx="19658184" cy="1332000"/>
          </a:xfrm>
        </p:spPr>
        <p:txBody>
          <a:bodyPr>
            <a:normAutofit/>
          </a:bodyPr>
          <a:lstStyle/>
          <a:p>
            <a:pPr defTabSz="3143250">
              <a:lnSpc>
                <a:spcPts val="3000"/>
              </a:lnSpc>
              <a:tabLst>
                <a:tab pos="1695450" algn="l"/>
              </a:tabLst>
            </a:pPr>
            <a:r>
              <a:rPr lang="de-DE" dirty="0"/>
              <a:t>	</a:t>
            </a:r>
            <a:r>
              <a:rPr lang="de-DE" dirty="0" smtClean="0">
                <a:solidFill>
                  <a:schemeClr val="tx1"/>
                </a:solidFill>
              </a:rPr>
              <a:t>THEMA: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sz="2800" b="0" dirty="0" smtClean="0">
                <a:solidFill>
                  <a:schemeClr val="tx1"/>
                </a:solidFill>
              </a:rPr>
              <a:t>(Tätigkeit oder Arbeitsbereich)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0837416" y="2286411"/>
            <a:ext cx="4536504" cy="522000"/>
          </a:xfrm>
          <a:prstGeom prst="rect">
            <a:avLst/>
          </a:prstGeom>
          <a:noFill/>
          <a:ln>
            <a:solidFill>
              <a:srgbClr val="AFCA06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u="sng" dirty="0" smtClean="0">
                <a:latin typeface="Arial" pitchFamily="34" charset="0"/>
                <a:cs typeface="Arial" pitchFamily="34" charset="0"/>
              </a:rPr>
              <a:t>DATUM: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0" name="Gruppieren 49"/>
          <p:cNvGrpSpPr/>
          <p:nvPr/>
        </p:nvGrpSpPr>
        <p:grpSpPr>
          <a:xfrm>
            <a:off x="900312" y="3845040"/>
            <a:ext cx="9577064" cy="6114879"/>
            <a:chOff x="1116336" y="2728768"/>
            <a:chExt cx="10219530" cy="6114879"/>
          </a:xfrm>
        </p:grpSpPr>
        <p:sp>
          <p:nvSpPr>
            <p:cNvPr id="13" name="Textfeld 12"/>
            <p:cNvSpPr txBox="1"/>
            <p:nvPr/>
          </p:nvSpPr>
          <p:spPr>
            <a:xfrm>
              <a:off x="1193950" y="2846942"/>
              <a:ext cx="8712968" cy="54476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800" b="1" u="sng" dirty="0" smtClean="0">
                  <a:latin typeface="Arial" pitchFamily="34" charset="0"/>
                  <a:cs typeface="Arial" pitchFamily="34" charset="0"/>
                </a:rPr>
                <a:t>TÄTIGKEIT:</a:t>
              </a:r>
            </a:p>
            <a:p>
              <a:endParaRPr lang="de-DE" sz="2800" b="1" dirty="0">
                <a:latin typeface="Arial" pitchFamily="34" charset="0"/>
                <a:cs typeface="Arial" pitchFamily="34" charset="0"/>
              </a:endParaRPr>
            </a:p>
            <a:p>
              <a:endParaRPr lang="de-DE" sz="2800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de-DE" sz="2800" b="1" u="sng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GEFÄHRDUNGEN:</a:t>
              </a:r>
            </a:p>
            <a:p>
              <a:endParaRPr lang="de-DE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de-DE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de-DE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de-DE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de-DE" sz="2800" b="1" u="sng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MASSNAHMEN:</a:t>
              </a:r>
            </a:p>
            <a:p>
              <a:endParaRPr lang="de-DE" sz="28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de-DE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de-DE" sz="2000" b="1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endParaRPr lang="de-DE" sz="20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1116336" y="2728768"/>
              <a:ext cx="10219530" cy="6114879"/>
              <a:chOff x="900312" y="2538587"/>
              <a:chExt cx="9500720" cy="5112568"/>
            </a:xfrm>
          </p:grpSpPr>
          <p:sp>
            <p:nvSpPr>
              <p:cNvPr id="5" name="Abgerundetes Rechteck 4"/>
              <p:cNvSpPr/>
              <p:nvPr/>
            </p:nvSpPr>
            <p:spPr>
              <a:xfrm>
                <a:off x="900312" y="2538587"/>
                <a:ext cx="9500720" cy="5112568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" name="Gerader Verbinder 7"/>
              <p:cNvCxnSpPr/>
              <p:nvPr/>
            </p:nvCxnSpPr>
            <p:spPr>
              <a:xfrm>
                <a:off x="9686692" y="3854476"/>
                <a:ext cx="0" cy="378806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Rechteck 17"/>
          <p:cNvSpPr/>
          <p:nvPr/>
        </p:nvSpPr>
        <p:spPr>
          <a:xfrm>
            <a:off x="6300911" y="954411"/>
            <a:ext cx="14113569" cy="1034581"/>
          </a:xfrm>
          <a:prstGeom prst="rect">
            <a:avLst/>
          </a:prstGeom>
          <a:solidFill>
            <a:schemeClr val="bg1"/>
          </a:solidFill>
          <a:ln>
            <a:solidFill>
              <a:srgbClr val="AFC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0" name="Gruppieren 109"/>
          <p:cNvGrpSpPr/>
          <p:nvPr/>
        </p:nvGrpSpPr>
        <p:grpSpPr>
          <a:xfrm>
            <a:off x="9941479" y="25437131"/>
            <a:ext cx="10617017" cy="4524315"/>
            <a:chOff x="756296" y="23204883"/>
            <a:chExt cx="10617017" cy="4524315"/>
          </a:xfrm>
        </p:grpSpPr>
        <p:sp>
          <p:nvSpPr>
            <p:cNvPr id="97" name="Textfeld 96"/>
            <p:cNvSpPr txBox="1"/>
            <p:nvPr/>
          </p:nvSpPr>
          <p:spPr>
            <a:xfrm>
              <a:off x="756296" y="23204883"/>
              <a:ext cx="10617017" cy="4524315"/>
            </a:xfrm>
            <a:prstGeom prst="rect">
              <a:avLst/>
            </a:prstGeom>
            <a:noFill/>
            <a:ln>
              <a:solidFill>
                <a:srgbClr val="AFCA06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de-DE" sz="1800" b="1" u="sng" dirty="0" smtClean="0">
                  <a:solidFill>
                    <a:srgbClr val="004994"/>
                  </a:solidFill>
                  <a:latin typeface="Arial" pitchFamily="34" charset="0"/>
                  <a:cs typeface="Arial" pitchFamily="34" charset="0"/>
                </a:rPr>
                <a:t>BEISPIEL</a:t>
              </a:r>
            </a:p>
            <a:p>
              <a:pPr>
                <a:lnSpc>
                  <a:spcPct val="150000"/>
                </a:lnSpc>
              </a:pPr>
              <a:r>
                <a:rPr lang="de-DE" sz="1800" b="1" u="sng" dirty="0" smtClean="0">
                  <a:latin typeface="Arial" pitchFamily="34" charset="0"/>
                  <a:cs typeface="Arial" pitchFamily="34" charset="0"/>
                </a:rPr>
                <a:t>TÄTIGKEIT:</a:t>
              </a:r>
              <a:r>
                <a:rPr lang="de-DE" sz="1800" dirty="0" smtClean="0">
                  <a:latin typeface="Arial" pitchFamily="34" charset="0"/>
                  <a:cs typeface="Arial" pitchFamily="34" charset="0"/>
                </a:rPr>
                <a:t> Schlafwache (beim THEMA: Schlafraum)</a:t>
              </a:r>
              <a:endParaRPr lang="de-DE" sz="1800" b="1" dirty="0" smtClean="0">
                <a:latin typeface="Arial" pitchFamily="34" charset="0"/>
                <a:cs typeface="Arial" pitchFamily="34" charset="0"/>
              </a:endParaRPr>
            </a:p>
            <a:p>
              <a:pPr marL="2060575" indent="-2060575">
                <a:lnSpc>
                  <a:spcPct val="150000"/>
                </a:lnSpc>
              </a:pPr>
              <a:r>
                <a:rPr lang="de-DE" sz="1800" b="1" u="sng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GEFÄHRDUNGEN:</a:t>
              </a:r>
              <a:r>
                <a:rPr lang="de-DE" sz="1800" b="1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430213" indent="-342900">
                <a:buFont typeface="+mj-lt"/>
                <a:buAutoNum type="alphaLcParenR"/>
              </a:pPr>
              <a:r>
                <a:rPr lang="de-DE" sz="1800" dirty="0" smtClean="0">
                  <a:latin typeface="Arial" pitchFamily="34" charset="0"/>
                  <a:cs typeface="Arial" pitchFamily="34" charset="0"/>
                </a:rPr>
                <a:t>Etagen-Kinderbetten: Oberes Bett oben offen. Kind kann übersteigen und abstürzen</a:t>
              </a:r>
            </a:p>
            <a:p>
              <a:pPr marL="430213" indent="-342900">
                <a:buFont typeface="+mj-lt"/>
                <a:buAutoNum type="alphaLcParenR"/>
              </a:pPr>
              <a:r>
                <a:rPr lang="de-DE" sz="18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Notausgang in normaler Türdrückerhöhe: Kind kann selbstständig in den Außenbereich gehen.</a:t>
              </a:r>
            </a:p>
            <a:p>
              <a:pPr marL="430213" indent="-342900">
                <a:buFont typeface="+mj-lt"/>
                <a:buAutoNum type="alphaLcParenR"/>
              </a:pPr>
              <a:r>
                <a:rPr lang="de-DE" sz="18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Kind mit bekannter Beißneigung: Es könnte andere Kinder beißen.</a:t>
              </a:r>
            </a:p>
            <a:p>
              <a:pPr marL="430213" indent="-342900">
                <a:buFont typeface="+mj-lt"/>
                <a:buAutoNum type="alphaLcParenR"/>
              </a:pPr>
              <a:r>
                <a:rPr lang="de-DE" sz="18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Kind mit festem Schlafritual: Person ist gebunden.</a:t>
              </a:r>
            </a:p>
            <a:p>
              <a:pPr marL="430213" indent="-342900">
                <a:buFont typeface="+mj-lt"/>
                <a:buAutoNum type="alphaLcParenR"/>
              </a:pPr>
              <a:r>
                <a:rPr lang="de-DE" sz="18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Raum liegt am anderen Ende des Flurs: Keine Überwachung vom Nebenraum möglich.</a:t>
              </a:r>
            </a:p>
            <a:p>
              <a:pPr>
                <a:lnSpc>
                  <a:spcPct val="150000"/>
                </a:lnSpc>
              </a:pPr>
              <a:r>
                <a:rPr lang="de-DE" sz="1800" b="1" u="sng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MASSNAHMEN:</a:t>
              </a:r>
            </a:p>
            <a:p>
              <a:pPr marL="430213" indent="-342900">
                <a:buFont typeface="+mj-lt"/>
                <a:buAutoNum type="alphaLcParenR"/>
              </a:pPr>
              <a:r>
                <a:rPr lang="de-DE" sz="1800" dirty="0" smtClean="0">
                  <a:latin typeface="Arial" pitchFamily="34" charset="0"/>
                  <a:cs typeface="Arial" pitchFamily="34" charset="0"/>
                </a:rPr>
                <a:t>Etagen-Kinderbetten: Öffnung verschließen, z. B. Netz.</a:t>
              </a:r>
            </a:p>
            <a:p>
              <a:pPr marL="430213" indent="-342900">
                <a:buFont typeface="+mj-lt"/>
                <a:buAutoNum type="alphaLcParenR"/>
              </a:pPr>
              <a:r>
                <a:rPr lang="de-DE" sz="18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Einsatzmöglichkeit eines Türwächters prüfen oder Griff höher setzen.</a:t>
              </a:r>
            </a:p>
            <a:p>
              <a:pPr marL="430213" indent="-342900">
                <a:buFont typeface="+mj-lt"/>
                <a:buAutoNum type="alphaLcParenR"/>
              </a:pPr>
              <a:r>
                <a:rPr lang="de-DE" sz="18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…</a:t>
              </a:r>
            </a:p>
            <a:p>
              <a:pPr marL="430213" indent="-342900">
                <a:buFont typeface="+mj-lt"/>
                <a:buAutoNum type="alphaLcParenR"/>
              </a:pPr>
              <a:r>
                <a:rPr lang="de-DE" sz="18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…</a:t>
              </a:r>
            </a:p>
            <a:p>
              <a:pPr marL="430213" indent="-342900">
                <a:buFont typeface="+mj-lt"/>
                <a:buAutoNum type="alphaLcParenR"/>
              </a:pPr>
              <a:r>
                <a:rPr lang="de-DE" sz="18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Durch die räumliche Weite, ist ein direktes Eingreifen schwierig. Alternat. Schlafraum finden.</a:t>
              </a:r>
              <a:endParaRPr lang="de-DE" sz="18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8" name="Gerader Verbinder 97"/>
            <p:cNvCxnSpPr/>
            <p:nvPr/>
          </p:nvCxnSpPr>
          <p:spPr>
            <a:xfrm flipH="1">
              <a:off x="10909144" y="23993630"/>
              <a:ext cx="1008" cy="194755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hteck 100"/>
            <p:cNvSpPr/>
            <p:nvPr/>
          </p:nvSpPr>
          <p:spPr>
            <a:xfrm>
              <a:off x="10981432" y="25293115"/>
              <a:ext cx="320601" cy="43088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de-DE" sz="2800" dirty="0">
                  <a:solidFill>
                    <a:srgbClr val="AFCA06"/>
                  </a:solidFill>
                  <a:latin typeface="Arial" pitchFamily="34" charset="0"/>
                  <a:cs typeface="Arial" pitchFamily="34" charset="0"/>
                  <a:sym typeface="Wingdings" panose="05000000000000000000" pitchFamily="2" charset="2"/>
                </a:rPr>
                <a:t></a:t>
              </a:r>
              <a:endParaRPr lang="de-DE" sz="2800" dirty="0"/>
            </a:p>
          </p:txBody>
        </p:sp>
        <p:sp>
          <p:nvSpPr>
            <p:cNvPr id="102" name="Rechteck 101"/>
            <p:cNvSpPr/>
            <p:nvPr/>
          </p:nvSpPr>
          <p:spPr>
            <a:xfrm>
              <a:off x="10981432" y="25005083"/>
              <a:ext cx="320601" cy="43088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de-DE" sz="2800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  <a:sym typeface="Wingdings" panose="05000000000000000000" pitchFamily="2" charset="2"/>
                </a:rPr>
                <a:t></a:t>
              </a:r>
              <a:endParaRPr lang="de-DE" sz="2800" dirty="0"/>
            </a:p>
          </p:txBody>
        </p:sp>
        <p:sp>
          <p:nvSpPr>
            <p:cNvPr id="103" name="Rechteck 102"/>
            <p:cNvSpPr/>
            <p:nvPr/>
          </p:nvSpPr>
          <p:spPr>
            <a:xfrm>
              <a:off x="10980928" y="24430180"/>
              <a:ext cx="320601" cy="43088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de-DE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anose="05000000000000000000" pitchFamily="2" charset="2"/>
                </a:rPr>
                <a:t></a:t>
              </a:r>
              <a:endParaRPr lang="de-DE" sz="2800" dirty="0"/>
            </a:p>
          </p:txBody>
        </p:sp>
        <p:sp>
          <p:nvSpPr>
            <p:cNvPr id="104" name="Rechteck 103"/>
            <p:cNvSpPr/>
            <p:nvPr/>
          </p:nvSpPr>
          <p:spPr>
            <a:xfrm>
              <a:off x="10981432" y="24718212"/>
              <a:ext cx="320601" cy="43088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de-DE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anose="05000000000000000000" pitchFamily="2" charset="2"/>
                </a:rPr>
                <a:t></a:t>
              </a:r>
              <a:endParaRPr lang="de-DE" sz="2800" dirty="0"/>
            </a:p>
          </p:txBody>
        </p:sp>
        <p:sp>
          <p:nvSpPr>
            <p:cNvPr id="105" name="Rechteck 104"/>
            <p:cNvSpPr/>
            <p:nvPr/>
          </p:nvSpPr>
          <p:spPr>
            <a:xfrm>
              <a:off x="10981432" y="25581147"/>
              <a:ext cx="320601" cy="43088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de-DE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anose="05000000000000000000" pitchFamily="2" charset="2"/>
                </a:rPr>
                <a:t></a:t>
              </a:r>
              <a:endParaRPr lang="de-DE" sz="2800" dirty="0"/>
            </a:p>
          </p:txBody>
        </p:sp>
      </p:grpSp>
      <p:sp>
        <p:nvSpPr>
          <p:cNvPr id="109" name="Textfeld 108"/>
          <p:cNvSpPr txBox="1"/>
          <p:nvPr/>
        </p:nvSpPr>
        <p:spPr>
          <a:xfrm>
            <a:off x="900312" y="2250693"/>
            <a:ext cx="9577064" cy="523220"/>
          </a:xfrm>
          <a:prstGeom prst="rect">
            <a:avLst/>
          </a:prstGeom>
          <a:noFill/>
          <a:ln>
            <a:solidFill>
              <a:srgbClr val="AFCA06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u="sng" dirty="0" smtClean="0">
                <a:latin typeface="Arial" pitchFamily="34" charset="0"/>
                <a:cs typeface="Arial" pitchFamily="34" charset="0"/>
              </a:rPr>
              <a:t>Person, die den Prozess leitet: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8" name="Gruppieren 117"/>
          <p:cNvGrpSpPr/>
          <p:nvPr/>
        </p:nvGrpSpPr>
        <p:grpSpPr>
          <a:xfrm>
            <a:off x="814766" y="28209168"/>
            <a:ext cx="6926305" cy="835638"/>
            <a:chOff x="814766" y="27633960"/>
            <a:chExt cx="6926305" cy="835638"/>
          </a:xfrm>
        </p:grpSpPr>
        <p:sp>
          <p:nvSpPr>
            <p:cNvPr id="14" name="Textfeld 13"/>
            <p:cNvSpPr txBox="1"/>
            <p:nvPr/>
          </p:nvSpPr>
          <p:spPr>
            <a:xfrm>
              <a:off x="814766" y="27669379"/>
              <a:ext cx="6926305" cy="800219"/>
            </a:xfrm>
            <a:prstGeom prst="rect">
              <a:avLst/>
            </a:prstGeom>
            <a:noFill/>
            <a:ln>
              <a:solidFill>
                <a:srgbClr val="AFCA06"/>
              </a:solidFill>
            </a:ln>
          </p:spPr>
          <p:txBody>
            <a:bodyPr wrap="square" rtlCol="0">
              <a:spAutoFit/>
            </a:bodyPr>
            <a:lstStyle/>
            <a:p>
              <a:pPr marL="457200"/>
              <a:r>
                <a:rPr lang="de-DE" sz="1800" dirty="0" smtClean="0">
                  <a:latin typeface="Arial" pitchFamily="34" charset="0"/>
                  <a:cs typeface="Arial" pitchFamily="34" charset="0"/>
                </a:rPr>
                <a:t>Wie gefährlich schätzen Sie die gefundene </a:t>
              </a:r>
              <a:r>
                <a:rPr lang="de-DE" sz="1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Gefährdung</a:t>
              </a:r>
              <a:r>
                <a:rPr lang="de-DE" sz="1800" dirty="0" smtClean="0">
                  <a:latin typeface="Arial" pitchFamily="34" charset="0"/>
                  <a:cs typeface="Arial" pitchFamily="34" charset="0"/>
                </a:rPr>
                <a:t> ein?</a:t>
              </a:r>
            </a:p>
            <a:p>
              <a:pPr marL="457200" defTabSz="1838325">
                <a:tabLst>
                  <a:tab pos="2876550" algn="l"/>
                </a:tabLst>
              </a:pPr>
              <a:r>
                <a:rPr lang="de-DE" sz="2800" dirty="0" smtClean="0">
                  <a:solidFill>
                    <a:srgbClr val="AFCA06"/>
                  </a:solidFill>
                  <a:latin typeface="Arial" pitchFamily="34" charset="0"/>
                  <a:cs typeface="Arial" pitchFamily="34" charset="0"/>
                  <a:sym typeface="Wingdings" panose="05000000000000000000" pitchFamily="2" charset="2"/>
                </a:rPr>
                <a:t></a:t>
              </a:r>
              <a:r>
                <a:rPr lang="de-DE" sz="1800" dirty="0" smtClean="0">
                  <a:latin typeface="Arial" pitchFamily="34" charset="0"/>
                  <a:cs typeface="Arial" pitchFamily="34" charset="0"/>
                  <a:sym typeface="Wingdings" panose="05000000000000000000" pitchFamily="2" charset="2"/>
                </a:rPr>
                <a:t>= gering</a:t>
              </a:r>
              <a:r>
                <a:rPr lang="de-DE" sz="2800" dirty="0" smtClean="0">
                  <a:latin typeface="Arial" pitchFamily="34" charset="0"/>
                  <a:cs typeface="Arial" pitchFamily="34" charset="0"/>
                  <a:sym typeface="Wingdings" panose="05000000000000000000" pitchFamily="2" charset="2"/>
                </a:rPr>
                <a:t>	</a:t>
              </a:r>
              <a:r>
                <a:rPr lang="de-DE" sz="28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  <a:sym typeface="Wingdings" panose="05000000000000000000" pitchFamily="2" charset="2"/>
                </a:rPr>
                <a:t></a:t>
              </a:r>
              <a:r>
                <a:rPr lang="de-DE" sz="1800" dirty="0" smtClean="0">
                  <a:latin typeface="Arial" pitchFamily="34" charset="0"/>
                  <a:cs typeface="Arial" pitchFamily="34" charset="0"/>
                  <a:sym typeface="Wingdings" panose="05000000000000000000" pitchFamily="2" charset="2"/>
                </a:rPr>
                <a:t>= geht so</a:t>
              </a:r>
              <a:r>
                <a:rPr lang="de-DE" sz="2800" dirty="0" smtClean="0">
                  <a:latin typeface="Arial" pitchFamily="34" charset="0"/>
                  <a:cs typeface="Arial" pitchFamily="34" charset="0"/>
                  <a:sym typeface="Wingdings" panose="05000000000000000000" pitchFamily="2" charset="2"/>
                </a:rPr>
                <a:t>	</a:t>
              </a:r>
              <a:r>
                <a:rPr lang="de-DE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anose="05000000000000000000" pitchFamily="2" charset="2"/>
                </a:rPr>
                <a:t></a:t>
              </a:r>
              <a:r>
                <a:rPr lang="de-DE" sz="1800" dirty="0" smtClean="0">
                  <a:latin typeface="Arial" pitchFamily="34" charset="0"/>
                  <a:cs typeface="Arial" pitchFamily="34" charset="0"/>
                  <a:sym typeface="Wingdings" panose="05000000000000000000" pitchFamily="2" charset="2"/>
                </a:rPr>
                <a:t> = hoch</a:t>
              </a:r>
              <a:endParaRPr lang="de-DE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echteck 112"/>
            <p:cNvSpPr/>
            <p:nvPr/>
          </p:nvSpPr>
          <p:spPr>
            <a:xfrm>
              <a:off x="912997" y="27633960"/>
              <a:ext cx="288033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de-DE" sz="3600" dirty="0">
                  <a:latin typeface="Arial" pitchFamily="34" charset="0"/>
                  <a:cs typeface="Arial" pitchFamily="34" charset="0"/>
                  <a:sym typeface="Wingdings" panose="05000000000000000000" pitchFamily="2" charset="2"/>
                </a:rPr>
                <a:t></a:t>
              </a:r>
              <a:endParaRPr lang="de-DE" sz="3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7" name="Gruppieren 116"/>
          <p:cNvGrpSpPr/>
          <p:nvPr/>
        </p:nvGrpSpPr>
        <p:grpSpPr>
          <a:xfrm>
            <a:off x="814767" y="25832904"/>
            <a:ext cx="8976933" cy="2134111"/>
            <a:chOff x="814767" y="24861067"/>
            <a:chExt cx="8976933" cy="2134111"/>
          </a:xfrm>
        </p:grpSpPr>
        <p:sp>
          <p:nvSpPr>
            <p:cNvPr id="20" name="Textfeld 19"/>
            <p:cNvSpPr txBox="1"/>
            <p:nvPr/>
          </p:nvSpPr>
          <p:spPr>
            <a:xfrm>
              <a:off x="814767" y="24933075"/>
              <a:ext cx="8976933" cy="2062103"/>
            </a:xfrm>
            <a:prstGeom prst="rect">
              <a:avLst/>
            </a:prstGeom>
            <a:noFill/>
            <a:ln>
              <a:solidFill>
                <a:srgbClr val="AFCA06"/>
              </a:solidFill>
            </a:ln>
          </p:spPr>
          <p:txBody>
            <a:bodyPr wrap="square" rtlCol="0">
              <a:spAutoFit/>
            </a:bodyPr>
            <a:lstStyle/>
            <a:p>
              <a:pPr marL="1800225" indent="-1343025"/>
              <a:r>
                <a:rPr lang="de-DE" sz="1800" b="1" u="sng" dirty="0">
                  <a:latin typeface="Arial" pitchFamily="34" charset="0"/>
                  <a:cs typeface="Arial" pitchFamily="34" charset="0"/>
                </a:rPr>
                <a:t>TÄTIGKEIT</a:t>
              </a:r>
              <a:r>
                <a:rPr lang="de-DE" sz="1800" b="1" u="sng" dirty="0" smtClean="0">
                  <a:latin typeface="Arial" pitchFamily="34" charset="0"/>
                  <a:cs typeface="Arial" pitchFamily="34" charset="0"/>
                </a:rPr>
                <a:t>:</a:t>
              </a:r>
              <a:r>
                <a:rPr lang="de-DE" sz="1800" dirty="0" smtClean="0">
                  <a:latin typeface="Arial" pitchFamily="34" charset="0"/>
                  <a:cs typeface="Arial" pitchFamily="34" charset="0"/>
                </a:rPr>
                <a:t> Welche Tätigkeiten (Kinder/Beschäftigte) oder Abläufe finden statt oder sind zu erwarten?</a:t>
              </a:r>
              <a:endParaRPr lang="de-DE" sz="1800" b="1" dirty="0">
                <a:latin typeface="Arial" pitchFamily="34" charset="0"/>
                <a:cs typeface="Arial" pitchFamily="34" charset="0"/>
              </a:endParaRPr>
            </a:p>
            <a:p>
              <a:pPr marL="1800225" indent="-1343025">
                <a:spcBef>
                  <a:spcPts val="1200"/>
                </a:spcBef>
              </a:pPr>
              <a:r>
                <a:rPr lang="de-DE" sz="1800" b="1" u="sng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GEFÄHRDUNGEN</a:t>
              </a:r>
              <a:r>
                <a:rPr lang="de-DE" sz="1800" b="1" u="sng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:</a:t>
              </a:r>
              <a:r>
                <a:rPr lang="de-DE" sz="1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800" dirty="0" smtClean="0">
                  <a:latin typeface="Arial" pitchFamily="34" charset="0"/>
                  <a:cs typeface="Arial" pitchFamily="34" charset="0"/>
                </a:rPr>
                <a:t>Was sind die damit verbundenen möglichen Gefährdungen?</a:t>
              </a:r>
              <a:endParaRPr lang="de-DE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marL="2247900" indent="-1790700">
                <a:spcBef>
                  <a:spcPts val="1200"/>
                </a:spcBef>
              </a:pPr>
              <a:r>
                <a:rPr lang="de-DE" sz="1800" b="1" u="sng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MASSNAHMEN:</a:t>
              </a:r>
              <a:r>
                <a:rPr lang="de-DE" sz="1800" dirty="0" smtClean="0">
                  <a:latin typeface="Arial" pitchFamily="34" charset="0"/>
                  <a:cs typeface="Arial" pitchFamily="34" charset="0"/>
                </a:rPr>
                <a:t> Welche Maßnahmen sind daraufhin durchzuführen oder </a:t>
              </a:r>
              <a:r>
                <a:rPr lang="de-DE" sz="1800" dirty="0">
                  <a:latin typeface="Arial" pitchFamily="34" charset="0"/>
                  <a:cs typeface="Arial" pitchFamily="34" charset="0"/>
                </a:rPr>
                <a:t>Regeln </a:t>
              </a:r>
              <a:r>
                <a:rPr lang="de-DE" sz="1800" dirty="0" smtClean="0">
                  <a:latin typeface="Arial" pitchFamily="34" charset="0"/>
                  <a:cs typeface="Arial" pitchFamily="34" charset="0"/>
                </a:rPr>
                <a:t>aufzustellen, um ein sicher und gesundes pädagogisches Angebot für Kinder und Beschäftigte anzubieten? </a:t>
              </a:r>
              <a:endParaRPr lang="de-DE" sz="1800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Rechteck 110"/>
            <p:cNvSpPr/>
            <p:nvPr/>
          </p:nvSpPr>
          <p:spPr>
            <a:xfrm>
              <a:off x="900310" y="24861067"/>
              <a:ext cx="411972" cy="55399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de-DE" sz="3600" dirty="0">
                  <a:latin typeface="Arial" pitchFamily="34" charset="0"/>
                  <a:cs typeface="Arial" pitchFamily="34" charset="0"/>
                  <a:sym typeface="Wingdings" panose="05000000000000000000" pitchFamily="2" charset="2"/>
                </a:rPr>
                <a:t></a:t>
              </a:r>
              <a:endParaRPr lang="de-DE" sz="3600" dirty="0"/>
            </a:p>
          </p:txBody>
        </p:sp>
        <p:sp>
          <p:nvSpPr>
            <p:cNvPr id="112" name="Rechteck 111"/>
            <p:cNvSpPr/>
            <p:nvPr/>
          </p:nvSpPr>
          <p:spPr>
            <a:xfrm>
              <a:off x="900310" y="25531205"/>
              <a:ext cx="411972" cy="55399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de-DE" sz="3600" dirty="0">
                  <a:latin typeface="Arial" pitchFamily="34" charset="0"/>
                  <a:cs typeface="Arial" pitchFamily="34" charset="0"/>
                  <a:sym typeface="Wingdings" panose="05000000000000000000" pitchFamily="2" charset="2"/>
                </a:rPr>
                <a:t></a:t>
              </a:r>
              <a:endParaRPr lang="de-DE" sz="3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echteck 113"/>
            <p:cNvSpPr/>
            <p:nvPr/>
          </p:nvSpPr>
          <p:spPr>
            <a:xfrm>
              <a:off x="900310" y="25963253"/>
              <a:ext cx="411972" cy="55399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de-DE" sz="3600" dirty="0">
                  <a:latin typeface="Arial" pitchFamily="34" charset="0"/>
                  <a:cs typeface="Arial" pitchFamily="34" charset="0"/>
                  <a:sym typeface="Wingdings" panose="05000000000000000000" pitchFamily="2" charset="2"/>
                </a:rPr>
                <a:t></a:t>
              </a:r>
              <a:endParaRPr lang="de-DE" sz="3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9" name="Gruppieren 118"/>
          <p:cNvGrpSpPr/>
          <p:nvPr/>
        </p:nvGrpSpPr>
        <p:grpSpPr>
          <a:xfrm>
            <a:off x="814767" y="29289288"/>
            <a:ext cx="6062209" cy="684347"/>
            <a:chOff x="814767" y="28567467"/>
            <a:chExt cx="6062209" cy="684347"/>
          </a:xfrm>
        </p:grpSpPr>
        <p:sp>
          <p:nvSpPr>
            <p:cNvPr id="108" name="Textfeld 107"/>
            <p:cNvSpPr txBox="1"/>
            <p:nvPr/>
          </p:nvSpPr>
          <p:spPr>
            <a:xfrm>
              <a:off x="814767" y="28605483"/>
              <a:ext cx="6062209" cy="646331"/>
            </a:xfrm>
            <a:prstGeom prst="rect">
              <a:avLst/>
            </a:prstGeom>
            <a:noFill/>
            <a:ln>
              <a:solidFill>
                <a:srgbClr val="AFCA06"/>
              </a:solidFill>
            </a:ln>
          </p:spPr>
          <p:txBody>
            <a:bodyPr wrap="square" rtlCol="0">
              <a:spAutoFit/>
            </a:bodyPr>
            <a:lstStyle/>
            <a:p>
              <a:pPr marL="457200"/>
              <a:r>
                <a:rPr lang="de-DE" sz="1800" b="1" dirty="0" smtClean="0">
                  <a:solidFill>
                    <a:srgbClr val="004994"/>
                  </a:solidFill>
                  <a:latin typeface="Arial" pitchFamily="34" charset="0"/>
                  <a:cs typeface="Arial" pitchFamily="34" charset="0"/>
                </a:rPr>
                <a:t>WER</a:t>
              </a:r>
              <a:r>
                <a:rPr lang="de-DE" sz="1800" dirty="0" smtClean="0">
                  <a:latin typeface="Arial" pitchFamily="34" charset="0"/>
                  <a:cs typeface="Arial" pitchFamily="34" charset="0"/>
                </a:rPr>
                <a:t> macht </a:t>
              </a:r>
              <a:r>
                <a:rPr lang="de-DE" sz="1800" b="1" dirty="0" smtClean="0">
                  <a:solidFill>
                    <a:srgbClr val="004994"/>
                  </a:solidFill>
                  <a:latin typeface="Arial" pitchFamily="34" charset="0"/>
                  <a:cs typeface="Arial" pitchFamily="34" charset="0"/>
                </a:rPr>
                <a:t>WAS</a:t>
              </a:r>
              <a:r>
                <a:rPr lang="de-DE" sz="1800" dirty="0" smtClean="0">
                  <a:latin typeface="Arial" pitchFamily="34" charset="0"/>
                  <a:cs typeface="Arial" pitchFamily="34" charset="0"/>
                </a:rPr>
                <a:t> bis </a:t>
              </a:r>
              <a:r>
                <a:rPr lang="de-DE" sz="1800" b="1" dirty="0" smtClean="0">
                  <a:solidFill>
                    <a:srgbClr val="004994"/>
                  </a:solidFill>
                  <a:latin typeface="Arial" pitchFamily="34" charset="0"/>
                  <a:cs typeface="Arial" pitchFamily="34" charset="0"/>
                </a:rPr>
                <a:t>WANN</a:t>
              </a:r>
              <a:r>
                <a:rPr lang="de-DE" sz="1800" dirty="0" smtClean="0">
                  <a:latin typeface="Arial" pitchFamily="34" charset="0"/>
                  <a:cs typeface="Arial" pitchFamily="34" charset="0"/>
                </a:rPr>
                <a:t>??</a:t>
              </a:r>
            </a:p>
            <a:p>
              <a:pPr marL="457200"/>
              <a:r>
                <a:rPr lang="de-DE" sz="1800" dirty="0" smtClean="0">
                  <a:latin typeface="Arial" pitchFamily="34" charset="0"/>
                  <a:cs typeface="Arial" pitchFamily="34" charset="0"/>
                </a:rPr>
                <a:t>Dies ist für die weitere Vorgehensweise festzulegen.</a:t>
              </a:r>
              <a:endParaRPr lang="de-DE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Rechteck 115"/>
            <p:cNvSpPr/>
            <p:nvPr/>
          </p:nvSpPr>
          <p:spPr>
            <a:xfrm>
              <a:off x="912997" y="28567467"/>
              <a:ext cx="411972" cy="55399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de-DE" sz="3600" dirty="0">
                  <a:latin typeface="Arial" pitchFamily="34" charset="0"/>
                  <a:cs typeface="Arial" pitchFamily="34" charset="0"/>
                  <a:sym typeface="Wingdings" panose="05000000000000000000" pitchFamily="2" charset="2"/>
                </a:rPr>
                <a:t></a:t>
              </a:r>
              <a:endParaRPr lang="de-DE" sz="3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0" name="Rechteck 119"/>
          <p:cNvSpPr/>
          <p:nvPr/>
        </p:nvSpPr>
        <p:spPr>
          <a:xfrm>
            <a:off x="814766" y="25499847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u="sng" dirty="0" smtClean="0">
                <a:latin typeface="Arial" pitchFamily="34" charset="0"/>
                <a:cs typeface="Arial" pitchFamily="34" charset="0"/>
              </a:rPr>
              <a:t>Reihenfolge:</a:t>
            </a:r>
            <a:endParaRPr lang="de-DE" sz="1800" b="1" u="sng" dirty="0"/>
          </a:p>
        </p:txBody>
      </p:sp>
      <p:sp>
        <p:nvSpPr>
          <p:cNvPr id="37" name="Textfeld 36"/>
          <p:cNvSpPr txBox="1"/>
          <p:nvPr/>
        </p:nvSpPr>
        <p:spPr>
          <a:xfrm>
            <a:off x="850461" y="2938977"/>
            <a:ext cx="19615489" cy="646331"/>
          </a:xfrm>
          <a:prstGeom prst="rect">
            <a:avLst/>
          </a:prstGeom>
          <a:noFill/>
          <a:ln>
            <a:solidFill>
              <a:srgbClr val="AFCA06"/>
            </a:solidFill>
          </a:ln>
        </p:spPr>
        <p:txBody>
          <a:bodyPr wrap="square" rtlCol="0">
            <a:spAutoFit/>
          </a:bodyPr>
          <a:lstStyle/>
          <a:p>
            <a:pPr marL="457200" algn="ctr"/>
            <a:r>
              <a:rPr lang="de-DE" sz="3600" b="1" dirty="0" smtClean="0">
                <a:solidFill>
                  <a:srgbClr val="004994"/>
                </a:solidFill>
                <a:latin typeface="Arial" pitchFamily="34" charset="0"/>
                <a:cs typeface="Arial" pitchFamily="34" charset="0"/>
              </a:rPr>
              <a:t>WER</a:t>
            </a:r>
            <a:r>
              <a:rPr lang="de-DE" sz="3600" dirty="0" smtClean="0">
                <a:latin typeface="Arial" pitchFamily="34" charset="0"/>
                <a:cs typeface="Arial" pitchFamily="34" charset="0"/>
              </a:rPr>
              <a:t> macht </a:t>
            </a:r>
            <a:r>
              <a:rPr lang="de-DE" sz="3600" b="1" dirty="0" smtClean="0">
                <a:solidFill>
                  <a:srgbClr val="004994"/>
                </a:solidFill>
                <a:latin typeface="Arial" pitchFamily="34" charset="0"/>
                <a:cs typeface="Arial" pitchFamily="34" charset="0"/>
              </a:rPr>
              <a:t>WAS</a:t>
            </a:r>
            <a:r>
              <a:rPr lang="de-DE" sz="3600" dirty="0" smtClean="0">
                <a:latin typeface="Arial" pitchFamily="34" charset="0"/>
                <a:cs typeface="Arial" pitchFamily="34" charset="0"/>
              </a:rPr>
              <a:t> bis </a:t>
            </a:r>
            <a:r>
              <a:rPr lang="de-DE" sz="3600" b="1" dirty="0" smtClean="0">
                <a:solidFill>
                  <a:srgbClr val="004994"/>
                </a:solidFill>
                <a:latin typeface="Arial" pitchFamily="34" charset="0"/>
                <a:cs typeface="Arial" pitchFamily="34" charset="0"/>
              </a:rPr>
              <a:t>WANN</a:t>
            </a:r>
            <a:r>
              <a:rPr lang="de-DE" sz="3600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sitionsrahmen 1"/>
          <p:cNvSpPr/>
          <p:nvPr/>
        </p:nvSpPr>
        <p:spPr>
          <a:xfrm>
            <a:off x="254560" y="234331"/>
            <a:ext cx="20880000" cy="29379264"/>
          </a:xfrm>
          <a:prstGeom prst="frame">
            <a:avLst>
              <a:gd name="adj1" fmla="val 1360"/>
            </a:avLst>
          </a:prstGeom>
          <a:solidFill>
            <a:srgbClr val="AFCA06"/>
          </a:solidFill>
          <a:ln>
            <a:solidFill>
              <a:srgbClr val="AFC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32" tIns="147616" rIns="295232" bIns="147616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00312" y="810395"/>
            <a:ext cx="19658184" cy="1332000"/>
          </a:xfrm>
        </p:spPr>
        <p:txBody>
          <a:bodyPr>
            <a:normAutofit/>
          </a:bodyPr>
          <a:lstStyle/>
          <a:p>
            <a:pPr defTabSz="3143250">
              <a:lnSpc>
                <a:spcPts val="3000"/>
              </a:lnSpc>
              <a:tabLst>
                <a:tab pos="1695450" algn="l"/>
              </a:tabLst>
            </a:pPr>
            <a:r>
              <a:rPr lang="de-DE" dirty="0"/>
              <a:t>	</a:t>
            </a:r>
            <a:r>
              <a:rPr lang="de-DE" dirty="0" smtClean="0">
                <a:solidFill>
                  <a:schemeClr val="tx1"/>
                </a:solidFill>
              </a:rPr>
              <a:t>THEMA: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sz="2800" b="0" dirty="0" smtClean="0">
                <a:solidFill>
                  <a:schemeClr val="tx1"/>
                </a:solidFill>
              </a:rPr>
              <a:t>(Tätigkeit oder Arbeitsbereich)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0837416" y="2286411"/>
            <a:ext cx="4536504" cy="522000"/>
          </a:xfrm>
          <a:prstGeom prst="rect">
            <a:avLst/>
          </a:prstGeom>
          <a:noFill/>
          <a:ln>
            <a:solidFill>
              <a:srgbClr val="AFCA06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u="sng" dirty="0" smtClean="0">
                <a:latin typeface="Arial" pitchFamily="34" charset="0"/>
                <a:cs typeface="Arial" pitchFamily="34" charset="0"/>
              </a:rPr>
              <a:t>DATUM: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0" name="Gruppieren 49"/>
          <p:cNvGrpSpPr/>
          <p:nvPr/>
        </p:nvGrpSpPr>
        <p:grpSpPr>
          <a:xfrm>
            <a:off x="900312" y="3845040"/>
            <a:ext cx="9577064" cy="6114879"/>
            <a:chOff x="1116336" y="2728768"/>
            <a:chExt cx="10219530" cy="6114879"/>
          </a:xfrm>
        </p:grpSpPr>
        <p:sp>
          <p:nvSpPr>
            <p:cNvPr id="13" name="Textfeld 12"/>
            <p:cNvSpPr txBox="1"/>
            <p:nvPr/>
          </p:nvSpPr>
          <p:spPr>
            <a:xfrm>
              <a:off x="1193950" y="2846942"/>
              <a:ext cx="8712968" cy="54476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800" b="1" u="sng" dirty="0" smtClean="0">
                  <a:latin typeface="Arial" pitchFamily="34" charset="0"/>
                  <a:cs typeface="Arial" pitchFamily="34" charset="0"/>
                </a:rPr>
                <a:t>TÄTIGKEIT:</a:t>
              </a:r>
            </a:p>
            <a:p>
              <a:endParaRPr lang="de-DE" sz="2800" b="1" dirty="0">
                <a:latin typeface="Arial" pitchFamily="34" charset="0"/>
                <a:cs typeface="Arial" pitchFamily="34" charset="0"/>
              </a:endParaRPr>
            </a:p>
            <a:p>
              <a:endParaRPr lang="de-DE" sz="2800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de-DE" sz="2800" b="1" u="sng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GEFÄHRDUNGEN:</a:t>
              </a:r>
            </a:p>
            <a:p>
              <a:endParaRPr lang="de-DE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de-DE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de-DE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de-DE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de-DE" sz="2800" b="1" u="sng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MASSNAHMEN:</a:t>
              </a:r>
            </a:p>
            <a:p>
              <a:endParaRPr lang="de-DE" sz="28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de-DE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de-DE" sz="2000" b="1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endParaRPr lang="de-DE" sz="20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1116336" y="2728768"/>
              <a:ext cx="10219530" cy="6114879"/>
              <a:chOff x="900312" y="2538587"/>
              <a:chExt cx="9500720" cy="5112568"/>
            </a:xfrm>
          </p:grpSpPr>
          <p:sp>
            <p:nvSpPr>
              <p:cNvPr id="5" name="Abgerundetes Rechteck 4"/>
              <p:cNvSpPr/>
              <p:nvPr/>
            </p:nvSpPr>
            <p:spPr>
              <a:xfrm>
                <a:off x="900312" y="2538587"/>
                <a:ext cx="9500720" cy="5112568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" name="Gerader Verbinder 7"/>
              <p:cNvCxnSpPr/>
              <p:nvPr/>
            </p:nvCxnSpPr>
            <p:spPr>
              <a:xfrm>
                <a:off x="9686692" y="3854476"/>
                <a:ext cx="0" cy="378806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Rechteck 17"/>
          <p:cNvSpPr/>
          <p:nvPr/>
        </p:nvSpPr>
        <p:spPr>
          <a:xfrm>
            <a:off x="6300911" y="954411"/>
            <a:ext cx="14113569" cy="1034581"/>
          </a:xfrm>
          <a:prstGeom prst="rect">
            <a:avLst/>
          </a:prstGeom>
          <a:solidFill>
            <a:schemeClr val="bg1"/>
          </a:solidFill>
          <a:ln>
            <a:solidFill>
              <a:srgbClr val="AFC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Textfeld 108"/>
          <p:cNvSpPr txBox="1"/>
          <p:nvPr/>
        </p:nvSpPr>
        <p:spPr>
          <a:xfrm>
            <a:off x="900312" y="2250693"/>
            <a:ext cx="9577064" cy="523220"/>
          </a:xfrm>
          <a:prstGeom prst="rect">
            <a:avLst/>
          </a:prstGeom>
          <a:noFill/>
          <a:ln>
            <a:solidFill>
              <a:srgbClr val="AFCA06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u="sng" dirty="0" smtClean="0">
                <a:latin typeface="Arial" pitchFamily="34" charset="0"/>
                <a:cs typeface="Arial" pitchFamily="34" charset="0"/>
              </a:rPr>
              <a:t>Person, die den Prozess leitet: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850461" y="2938977"/>
            <a:ext cx="19615489" cy="646331"/>
          </a:xfrm>
          <a:prstGeom prst="rect">
            <a:avLst/>
          </a:prstGeom>
          <a:noFill/>
          <a:ln>
            <a:solidFill>
              <a:srgbClr val="AFCA06"/>
            </a:solidFill>
          </a:ln>
        </p:spPr>
        <p:txBody>
          <a:bodyPr wrap="square" rtlCol="0">
            <a:spAutoFit/>
          </a:bodyPr>
          <a:lstStyle/>
          <a:p>
            <a:pPr marL="457200" algn="ctr"/>
            <a:r>
              <a:rPr lang="de-DE" sz="3600" b="1" dirty="0" smtClean="0">
                <a:solidFill>
                  <a:srgbClr val="004994"/>
                </a:solidFill>
                <a:latin typeface="Arial" pitchFamily="34" charset="0"/>
                <a:cs typeface="Arial" pitchFamily="34" charset="0"/>
              </a:rPr>
              <a:t>WER</a:t>
            </a:r>
            <a:r>
              <a:rPr lang="de-DE" sz="3600" dirty="0" smtClean="0">
                <a:latin typeface="Arial" pitchFamily="34" charset="0"/>
                <a:cs typeface="Arial" pitchFamily="34" charset="0"/>
              </a:rPr>
              <a:t> macht </a:t>
            </a:r>
            <a:r>
              <a:rPr lang="de-DE" sz="3600" b="1" dirty="0" smtClean="0">
                <a:solidFill>
                  <a:srgbClr val="004994"/>
                </a:solidFill>
                <a:latin typeface="Arial" pitchFamily="34" charset="0"/>
                <a:cs typeface="Arial" pitchFamily="34" charset="0"/>
              </a:rPr>
              <a:t>WAS</a:t>
            </a:r>
            <a:r>
              <a:rPr lang="de-DE" sz="3600" dirty="0" smtClean="0">
                <a:latin typeface="Arial" pitchFamily="34" charset="0"/>
                <a:cs typeface="Arial" pitchFamily="34" charset="0"/>
              </a:rPr>
              <a:t> bis </a:t>
            </a:r>
            <a:r>
              <a:rPr lang="de-DE" sz="3600" b="1" dirty="0" smtClean="0">
                <a:solidFill>
                  <a:srgbClr val="004994"/>
                </a:solidFill>
                <a:latin typeface="Arial" pitchFamily="34" charset="0"/>
                <a:cs typeface="Arial" pitchFamily="34" charset="0"/>
              </a:rPr>
              <a:t>WANN</a:t>
            </a:r>
            <a:r>
              <a:rPr lang="de-DE" sz="3600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544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243</Words>
  <Application>Microsoft Office PowerPoint</Application>
  <PresentationFormat>Benutzerdefiniert</PresentationFormat>
  <Paragraphs>64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DGUV Meta-Bold</vt:lpstr>
      <vt:lpstr>Wingdings</vt:lpstr>
      <vt:lpstr>1_Larissa-Design</vt:lpstr>
      <vt:lpstr> THEMA: (Tätigkeit oder Arbeitsbereich)</vt:lpstr>
      <vt:lpstr> THEMA: (Tätigkeit oder Arbeitsbereich)</vt:lpstr>
    </vt:vector>
  </TitlesOfParts>
  <Company>Unfallkasse Rheinland-Pfalz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p99988023</dc:creator>
  <cp:lastModifiedBy>a451600</cp:lastModifiedBy>
  <cp:revision>64</cp:revision>
  <cp:lastPrinted>2019-01-28T13:06:27Z</cp:lastPrinted>
  <dcterms:created xsi:type="dcterms:W3CDTF">2018-01-17T07:24:59Z</dcterms:created>
  <dcterms:modified xsi:type="dcterms:W3CDTF">2019-04-08T13:51:43Z</dcterms:modified>
</cp:coreProperties>
</file>